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256" r:id="rId5"/>
    <p:sldId id="286" r:id="rId6"/>
    <p:sldId id="257" r:id="rId7"/>
    <p:sldId id="284" r:id="rId8"/>
    <p:sldId id="258" r:id="rId9"/>
    <p:sldId id="259" r:id="rId10"/>
    <p:sldId id="260" r:id="rId11"/>
    <p:sldId id="262" r:id="rId12"/>
    <p:sldId id="264" r:id="rId13"/>
    <p:sldId id="267" r:id="rId14"/>
    <p:sldId id="266" r:id="rId15"/>
    <p:sldId id="269" r:id="rId16"/>
    <p:sldId id="270" r:id="rId17"/>
    <p:sldId id="268" r:id="rId18"/>
    <p:sldId id="280" r:id="rId19"/>
    <p:sldId id="277" r:id="rId20"/>
    <p:sldId id="287" r:id="rId21"/>
    <p:sldId id="288" r:id="rId22"/>
    <p:sldId id="290" r:id="rId23"/>
    <p:sldId id="271" r:id="rId24"/>
    <p:sldId id="272" r:id="rId25"/>
    <p:sldId id="273" r:id="rId26"/>
    <p:sldId id="315" r:id="rId27"/>
    <p:sldId id="275" r:id="rId28"/>
    <p:sldId id="276" r:id="rId29"/>
    <p:sldId id="289" r:id="rId30"/>
    <p:sldId id="278" r:id="rId31"/>
    <p:sldId id="291" r:id="rId32"/>
    <p:sldId id="292" r:id="rId33"/>
    <p:sldId id="293" r:id="rId34"/>
    <p:sldId id="295" r:id="rId35"/>
    <p:sldId id="296" r:id="rId36"/>
    <p:sldId id="298" r:id="rId37"/>
    <p:sldId id="299" r:id="rId38"/>
    <p:sldId id="294" r:id="rId39"/>
    <p:sldId id="300" r:id="rId40"/>
    <p:sldId id="301" r:id="rId41"/>
    <p:sldId id="303" r:id="rId42"/>
    <p:sldId id="304" r:id="rId43"/>
    <p:sldId id="305" r:id="rId44"/>
    <p:sldId id="307" r:id="rId45"/>
    <p:sldId id="308" r:id="rId46"/>
    <p:sldId id="311" r:id="rId47"/>
    <p:sldId id="309" r:id="rId48"/>
    <p:sldId id="310" r:id="rId49"/>
    <p:sldId id="285" r:id="rId50"/>
    <p:sldId id="314" r:id="rId51"/>
    <p:sldId id="31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78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3/9/2023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3/9/2023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82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Equiangular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Iso</a:t>
            </a:r>
            <a:r>
              <a:rPr lang="en-US" baseline="0" dirty="0" smtClean="0"/>
              <a:t>-latitude Sampling Schemes</a:t>
            </a:r>
          </a:p>
          <a:p>
            <a:r>
              <a:rPr lang="en-US" baseline="0" dirty="0" smtClean="0"/>
              <a:t>Gauss Legendre formula recheck</a:t>
            </a:r>
          </a:p>
          <a:p>
            <a:r>
              <a:rPr lang="en-US" dirty="0" smtClean="0"/>
              <a:t>McEwen formula</a:t>
            </a:r>
            <a:r>
              <a:rPr lang="en-US" baseline="0" dirty="0" smtClean="0"/>
              <a:t> recheck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86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24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25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sampling scheme (GL)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87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85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00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63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80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07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7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0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78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</a:t>
            </a:r>
            <a:r>
              <a:rPr lang="en-US" baseline="0" dirty="0" smtClean="0"/>
              <a:t> credits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47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43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Table credits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53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grid</a:t>
            </a:r>
            <a:r>
              <a:rPr lang="en-US" baseline="0" dirty="0" smtClean="0"/>
              <a:t> box; shading </a:t>
            </a:r>
            <a:r>
              <a:rPr lang="en-US" baseline="0" dirty="0" err="1" smtClean="0"/>
              <a:t>interp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41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Credits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05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3/9/2023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3/9/2023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3/9/2023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3/9/2023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3/9/2023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3/9/2023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3/9/2023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3/9/2023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3/9/2023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3/9/2023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3/9/2023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5.gif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9776460" cy="2219691"/>
          </a:xfrm>
        </p:spPr>
        <p:txBody>
          <a:bodyPr anchor="ctr"/>
          <a:lstStyle/>
          <a:p>
            <a:r>
              <a:rPr lang="en-US" sz="3000" dirty="0" smtClean="0"/>
              <a:t>Development of order-limited samples on the sphere</a:t>
            </a:r>
            <a:endParaRPr lang="en-US" sz="30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104900" y="4355030"/>
            <a:ext cx="9658894" cy="955565"/>
          </a:xfrm>
        </p:spPr>
        <p:txBody>
          <a:bodyPr/>
          <a:lstStyle/>
          <a:p>
            <a:r>
              <a:rPr lang="en-US" dirty="0" smtClean="0"/>
              <a:t>Salman Nadeem (M.S. Electrical Engineering)</a:t>
            </a:r>
          </a:p>
          <a:p>
            <a:r>
              <a:rPr lang="en-US" dirty="0" smtClean="0"/>
              <a:t>Supervised by Dr. </a:t>
            </a:r>
            <a:r>
              <a:rPr lang="en-US" dirty="0" err="1" smtClean="0"/>
              <a:t>Zubair</a:t>
            </a:r>
            <a:r>
              <a:rPr lang="en-US" dirty="0" smtClean="0"/>
              <a:t> Khalid (Associate Professor, Department of Electrical Engineering)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Spherical Coordinate System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50" y="2196465"/>
            <a:ext cx="3562350" cy="3562350"/>
          </a:xfrm>
          <a:prstGeom prst="rect">
            <a:avLst/>
          </a:prstGeom>
        </p:spPr>
      </p:pic>
      <p:pic>
        <p:nvPicPr>
          <p:cNvPr id="3" name="Picture 2" descr="\documentclass{article}&#10;\usepackage[utf8]{inputenc}&#10;\usepackage{amsfonts}&#10;\usepackage{amsmath}&#10;&#10;\newcommand{\bv}[1]{\boldsymbol{#1}}% bold symbol&#10;\newcommand{\unit}[1]{\bv{\hat{#1}}}&#10;\newcommand{\untsph}{\mathbb{S}^{2}} %unit sphere&#10;&#10;\pagestyle{empty}&#10;\begin{document}&#10;&#10;\[ \unit{u} \equiv (u_x, u_y, u_z)^T \in \mathbb{R}^3 \]&#10;&#10;\[ |\textbf{u}| \overset{\Delta}{=} \sqrt{u_x^2 + u_y^2 + u_z^2} \]&#10;&#10;\[ \untsph \overset{\Delta}{=} \{\textbf{u} \in \mathbb{R}^3 : |\textbf{u}| = 1\} \]&#10;&#10;\[ \hat{\textbf{u}} = \frac{\textbf{u}}{|\textbf{u}|} \]&#10;&#10;\[ \unit{u} \equiv \hat{\textbf{u}}(\theta, \phi) \overset{\Delta}{=} (\sin \theta\, \cos \phi, \sin \theta \sin \phi, \cos \theta)' \]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300688"/>
            <a:ext cx="4687238" cy="335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0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on Sphere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741" y="1703341"/>
            <a:ext cx="4953000" cy="3943350"/>
          </a:xfrm>
        </p:spPr>
      </p:pic>
      <p:pic>
        <p:nvPicPr>
          <p:cNvPr id="3" name="Picture 2" descr="\documentclass{article}&#10;\usepackage{amsmath}&#10;\pagestyle{empty}&#10;\begin{document}&#10;Plot of $f(\theta,\phi) = sin^2{\theta} \ cos(2\phi) $ over the surface of a unit sphere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527" y="6176870"/>
            <a:ext cx="7055238" cy="27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6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Spherical Harmonics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 set of basis functions forming an orthonormal sequence in the Hilbert space</a:t>
                </a:r>
              </a:p>
              <a:p>
                <a:r>
                  <a:rPr lang="en-US" dirty="0" smtClean="0"/>
                  <a:t>Spherical analogue of the Fourier basis in time domain</a:t>
                </a:r>
              </a:p>
              <a:p>
                <a:r>
                  <a:rPr lang="en-US" dirty="0" smtClean="0"/>
                  <a:t>Definition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 smtClean="0"/>
                  <a:t> is the associated Legendre polynomial;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 smtClean="0"/>
                  <a:t> is the normalization factor to ensure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 smtClean="0"/>
                  <a:t> has a unit norm;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0,1,2,…</m:t>
                        </m:r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65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\documentclass{article}&#10;\usepackage{amsmath}&#10;\pagestyle{empty}&#10;\begin{document}&#10;&#10;\[ Y^m_\ell(\theta,\phi) \overset{\Delta}{=} N^m_\ell P^m_\ell (\cos{\theta}) e^{\iota m \phi}, \ N^m_\ell = \sqrt{\frac{2\ell+1}{4\pi}\frac{(\ell-m)!}{(\ell+m)!}}\]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14" y="3127343"/>
            <a:ext cx="6235428" cy="7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1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 of SH basis functions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404" y="1397726"/>
            <a:ext cx="6099673" cy="5460274"/>
          </a:xfrm>
        </p:spPr>
      </p:pic>
    </p:spTree>
    <p:extLst>
      <p:ext uri="{BB962C8B-B14F-4D97-AF65-F5344CB8AC3E}">
        <p14:creationId xmlns:p14="http://schemas.microsoft.com/office/powerpoint/2010/main" val="64401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Spherical Harmonics Basis Function on Sphere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65" y="1600200"/>
            <a:ext cx="6249078" cy="4468091"/>
          </a:xfrm>
        </p:spPr>
      </p:pic>
      <p:pic>
        <p:nvPicPr>
          <p:cNvPr id="8" name="Picture 7" descr="\documentclass{article}&#10;\usepackage{amsmath}&#10;\pagestyle{empty}&#10;\begin{document}&#10;Plot of $f(\theta,\phi) = Y^{3}_{10}(\theta,\phi)$ over the surface of a unit sphere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41" y="6172200"/>
            <a:ext cx="6496000" cy="2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5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Spherical Harmonics Basis Function on Sphere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99" y="1451429"/>
            <a:ext cx="8705483" cy="5297713"/>
          </a:xfrm>
        </p:spPr>
      </p:pic>
    </p:spTree>
    <p:extLst>
      <p:ext uri="{BB962C8B-B14F-4D97-AF65-F5344CB8AC3E}">
        <p14:creationId xmlns:p14="http://schemas.microsoft.com/office/powerpoint/2010/main" val="402476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Spherical Harmonic Signal Expansion</a:t>
            </a:r>
            <a:endParaRPr lang="en-US" dirty="0"/>
          </a:p>
        </p:txBody>
      </p:sp>
      <p:pic>
        <p:nvPicPr>
          <p:cNvPr id="4" name="Picture 3" descr="\documentclass{article}&#10;\usepackage[utf8]{inputenc}&#10;\usepackage[T1]{fontenc}&#10;\usepackage[brazil,english]{babel}&#10;\usepackage{graphicx}&#10;\usepackage{physics}&#10;\usepackage{amsfonts}&#10;\usepackage{listings}&#10;\usepackage{xcolor}&#10;\usepackage{blindtext}&#10;\usepackage{amsmath}&#10;\usepackage[parfill]{parskip}&#10;\usepackage{gensymb}&#10;&#10;\newcommand{\untsph}{\mathbb{S}^{2}} %unit sphere&#10;\newcommand{\bv}[1]{\boldsymbol{#1}}% bold symbol&#10;\newcommand{\lsph}{L^2(\untsph)}&#10;\newcommand{\inttheta}{\int_{\theta=0}^{\pi}}&#10;\newcommand{\intphi}{\int_{0}^{2\pi}}&#10;\newcommand{\unit}[1]{\bv{\hat{#1}}}&#10;\newcommand{\Yml}{\(Y^m_l\)}&#10;\newcommand{\Pml}{\(P^m_l\)}&#10;\newcommand{\Nml}{\(N^m_l\)}&#10;\newcommand{\definedas}{\overset{\Delta}{=}}&#10;\newcommand{\LsquareSsquare}{L^2(\mathbb{S}^2)}&#10;\newcommand{\fthetaphi}{f(\theta,\phi)}&#10;&#10;\newcommand{\innerp}[2]{\left \langle {#1} , {#2} \right \rangle}&#10;&#10;\begin{document}&#10;\thispagestyle{empty}&#10;Any signal \( f(\theta, \phi) \) can be expanded as&#10;\[ f(\theta, \phi) = \sum_{\ell=0}^{\infty} \sum_{m=-\ell}^{\ell} (f)^m_\ell Y^m_\ell (\theta, \phi) \]&#10;where &#10;\begin{align*}&#10;(f)^m_\ell \overset{\Delta}{=} \innerp{f}{Y^m_\ell} &amp;= \int_{\mathbb{S}^2} f(\hat{\textbf{\emph{u}}}) \ \overline{Y^m_\ell(\hat{\textbf{\emph{u}}})} \ ds(\hat{\textbf{\emph{u}}}) \\&#10;&amp; = \int_{0}^{2\pi}\int_{0}^{\pi}f(\theta,\phi) \ \overline{Y^m_\ell (\theta , \phi)} \ \sin{\theta} \ d \theta \ d \phi&#10;\end{align*}&#10;are the spherical harmonic coefficients.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662413"/>
            <a:ext cx="8614991" cy="45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5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Band-limited Signals on the Sphere</a:t>
            </a:r>
            <a:endParaRPr lang="en-US" dirty="0"/>
          </a:p>
        </p:txBody>
      </p:sp>
      <p:pic>
        <p:nvPicPr>
          <p:cNvPr id="3" name="Picture 2" descr="\documentclass{article}&#10;\usepackage{amsmath}&#10;\usepackage{amssymb}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noindent&#10;A spherical signal $f \in L^{2} (\untsph)$ is called band-limited to degree $L$ if $(f)^m_{\ell} = 0$ for $\ell \geq L$ and $|m| \leq \ell$, where&#10;&#10;\begin{equation*}&#10;    f(\theta, \phi) = &#10;    \sum_{\ell=0}^{L-1} \sum_{m=-\ell}^{\ell} (f)^m_{\ell} Y_{\ell}^{m}(\theta,\phi)&#10;    \label{eq:band_limited_signal}&#10;\end{equation*}&#10;&#10;\noindent&#10;is the synthesis equation and&#10;&#10;\begin{equation*}&#10;    \textbf{f} =    &#10;    \begin{bmatrix}&#10;        (f)^{0}_{0}, \ (f)^{-1}_{1}, \ (f)^{0}_{1}, \ (f)^{1}_{1}, \ ... \ , \ (f)^{(L-1)}_{(L-1)}&#10;    \end{bmatrix}^\top&#10;    \label{eq:flm_vector}&#10;\end{equation*}&#10;&#10;\noindent&#10;is the coefficient vector.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2" y="1681018"/>
            <a:ext cx="9980679" cy="367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5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Azimuthally Symmetric Signals on the Sphere</a:t>
            </a:r>
            <a:endParaRPr lang="en-US" dirty="0"/>
          </a:p>
        </p:txBody>
      </p:sp>
      <p:pic>
        <p:nvPicPr>
          <p:cNvPr id="7" name="Picture 6" descr="\documentclass{article}&#10;\usepackage{amsmath}&#10;\usepackage{amssymb}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noindent&#10;An axis-symmetric or azimuthally symmetric (AS) signal is one in which there is no dependence on the longitude, i.e. $f(\theta,\phi)=f(\theta)$&#10;&#10;\begin{equation*}&#10;    f(\theta, \phi) = &#10;    \sum_{\ell=0}^{L-1} \ (f)^{0}_{\ell} \ Y_{\ell}^{0}(\theta,\phi)&#10;    \label{eq:synth_az_sym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1" y="1681018"/>
            <a:ext cx="9973702" cy="18227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984" y="4011629"/>
            <a:ext cx="2193098" cy="2193098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752" y="4011629"/>
            <a:ext cx="3603815" cy="2193098"/>
          </a:xfrm>
        </p:spPr>
      </p:pic>
      <p:cxnSp>
        <p:nvCxnSpPr>
          <p:cNvPr id="9" name="Straight Arrow Connector 8"/>
          <p:cNvCxnSpPr/>
          <p:nvPr/>
        </p:nvCxnSpPr>
        <p:spPr>
          <a:xfrm flipV="1">
            <a:off x="7893659" y="6255544"/>
            <a:ext cx="2381" cy="3500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86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Wigner-D Functions</a:t>
            </a:r>
            <a:endParaRPr lang="en-US" dirty="0"/>
          </a:p>
        </p:txBody>
      </p:sp>
      <p:pic>
        <p:nvPicPr>
          <p:cNvPr id="3" name="Picture 2" descr="\documentclass{article}&#10;\usepackage{amsmath}&#10;\usepackage{amssymb}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noindent&#10;The rotational Hilbert Space $L^{2} (\mathbb{SO}(3))$ has a complete set of orthogonal bases, where&#10;&#10;\begin{equation*}&#10;    \Dlmm(\rho) \overset{\Delta}{=} e^{-im\phi} \ \dlmm (\vartheta) \ e^{-im\omega}, \ \rho \equiv (\varphi,\vartheta,\omega),&#10;    \label{eq:wigner_def}&#10;\end{equation*}&#10;&#10;\noindent&#10;are the Wigner-D functions, and&#10;&#10;\begin{equation*}&#10;    f(\rho) = \sum_{\ell=0}^{\infty} \sum_{m=-\ell}^{\ell} \sum_{m'=-\ell}^{\ell} \flmm \Dlmm (\rho)&#10;    \label{eq:wigner_synthesis}&#10;\end{equation*}&#10;&#10;\noindent&#10;is the rotational signal synthesized by the Wigner bases, and&#10;&#10;\begin{equation*}&#10;    \flmm \overset{\Delta}{=} \left( \frac{2\ell+1}{8\pi^2} \right) \int_{\mathbb{SO}(3)} f(\rho) \overline{\Dlmm(\rho)} \ d\rho&#10;    \label{eq:wigner_analysis}&#10;\end{equation*}&#10;&#10;\noindent&#10;are the rotational spectral coefficients.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556326"/>
            <a:ext cx="9980683" cy="509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8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Mathematical Background</a:t>
            </a:r>
          </a:p>
          <a:p>
            <a:r>
              <a:rPr lang="en-US" dirty="0" smtClean="0"/>
              <a:t>Problem Under Consideration</a:t>
            </a:r>
          </a:p>
          <a:p>
            <a:r>
              <a:rPr lang="en-US" dirty="0" smtClean="0"/>
              <a:t>Proposed Formulation</a:t>
            </a:r>
          </a:p>
          <a:p>
            <a:pPr lvl="1"/>
            <a:r>
              <a:rPr lang="en-US" dirty="0" smtClean="0"/>
              <a:t>Order-limiting Gauss-Legendre Samples</a:t>
            </a:r>
          </a:p>
          <a:p>
            <a:pPr lvl="1"/>
            <a:r>
              <a:rPr lang="en-US" dirty="0"/>
              <a:t>Order-limiting Optimal Dimensionality </a:t>
            </a:r>
            <a:r>
              <a:rPr lang="en-US" dirty="0" smtClean="0"/>
              <a:t>Samples</a:t>
            </a:r>
          </a:p>
          <a:p>
            <a:r>
              <a:rPr lang="en-US" dirty="0" smtClean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23978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9776460" cy="2219691"/>
          </a:xfrm>
        </p:spPr>
        <p:txBody>
          <a:bodyPr anchor="ctr"/>
          <a:lstStyle/>
          <a:p>
            <a:r>
              <a:rPr lang="en-US" dirty="0" smtClean="0"/>
              <a:t>Problem under consideration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2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applications, reducing the number of samples required to represent a band-limited signal on a sphere is of fundamental importance. </a:t>
            </a:r>
          </a:p>
          <a:p>
            <a:r>
              <a:rPr lang="en-US" dirty="0" smtClean="0"/>
              <a:t>To represent a band-limited signal exactly, sampling theorems on the sphere and their associated numerical algorithms are evaluated by two criteria:</a:t>
            </a:r>
          </a:p>
          <a:p>
            <a:pPr marL="914400" lvl="1" indent="-457200">
              <a:buFont typeface="+mj-lt"/>
              <a:buAutoNum type="romanLcPeriod"/>
            </a:pPr>
            <a:r>
              <a:rPr lang="en-US" dirty="0" smtClean="0"/>
              <a:t>The number of samples required.</a:t>
            </a:r>
          </a:p>
          <a:p>
            <a:pPr marL="914400" lvl="1" indent="-457200">
              <a:buFont typeface="+mj-lt"/>
              <a:buAutoNum type="romanLcPeriod"/>
            </a:pPr>
            <a:r>
              <a:rPr lang="en-US" dirty="0" smtClean="0"/>
              <a:t>The computational complexity.</a:t>
            </a:r>
          </a:p>
          <a:p>
            <a:pPr marL="914400" lvl="1" indent="-457200">
              <a:buFont typeface="+mj-lt"/>
              <a:buAutoNum type="romanLcPeriod"/>
            </a:pPr>
            <a:r>
              <a:rPr lang="en-US" dirty="0" smtClean="0"/>
              <a:t>Issues surrounding any precomputation.</a:t>
            </a:r>
          </a:p>
          <a:p>
            <a:r>
              <a:rPr lang="en-US" dirty="0" smtClean="0"/>
              <a:t>This research work aims at proposing order-limited versions of two existing sampling schemes for nearly azimuthally symmetric signals</a:t>
            </a:r>
          </a:p>
        </p:txBody>
      </p:sp>
    </p:spTree>
    <p:extLst>
      <p:ext uri="{BB962C8B-B14F-4D97-AF65-F5344CB8AC3E}">
        <p14:creationId xmlns:p14="http://schemas.microsoft.com/office/powerpoint/2010/main" val="105666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1600199"/>
            <a:ext cx="6197237" cy="48136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J. R. Driscoll and D. M. Healy, Jr., “Computing Fourier transforms and convolutions on the 2-sphere,” </a:t>
            </a:r>
            <a:r>
              <a:rPr lang="en-US" i="1" dirty="0" smtClean="0"/>
              <a:t>Adv. Appl. Math., </a:t>
            </a:r>
            <a:r>
              <a:rPr lang="en-US" dirty="0" smtClean="0"/>
              <a:t>vol. 15, no. 2, pp. 202-205, Jun. 1994.</a:t>
            </a:r>
          </a:p>
          <a:p>
            <a:r>
              <a:rPr lang="en-US" dirty="0" smtClean="0"/>
              <a:t>W. </a:t>
            </a:r>
            <a:r>
              <a:rPr lang="en-US" dirty="0" err="1" smtClean="0"/>
              <a:t>Shukowsky</a:t>
            </a:r>
            <a:r>
              <a:rPr lang="en-US" dirty="0" smtClean="0"/>
              <a:t>, “A quadrature formula over the sphere with application to high resolution spherical harmonic analysis,” </a:t>
            </a:r>
            <a:r>
              <a:rPr lang="en-US" i="1" dirty="0" smtClean="0"/>
              <a:t>J. Geodesy, </a:t>
            </a:r>
            <a:r>
              <a:rPr lang="en-US" dirty="0" smtClean="0"/>
              <a:t>vol. 60, no. 1, pp. 1-14, Mar. 1986.</a:t>
            </a:r>
          </a:p>
          <a:p>
            <a:r>
              <a:rPr lang="en-US" dirty="0" smtClean="0"/>
              <a:t>J. D. McEwen and Y. </a:t>
            </a:r>
            <a:r>
              <a:rPr lang="en-US" dirty="0" err="1" smtClean="0"/>
              <a:t>Wiaux</a:t>
            </a:r>
            <a:r>
              <a:rPr lang="en-US" dirty="0" smtClean="0"/>
              <a:t>, “A novel sampling theorem on the sphere,” </a:t>
            </a:r>
            <a:r>
              <a:rPr lang="en-US" i="1" dirty="0" smtClean="0"/>
              <a:t>IEEE Trans. Signal Process., </a:t>
            </a:r>
            <a:r>
              <a:rPr lang="en-US" dirty="0" smtClean="0"/>
              <a:t>vol. 59, no. 12, pp. 5876-5887, Dec, 2011.</a:t>
            </a:r>
          </a:p>
          <a:p>
            <a:r>
              <a:rPr lang="en-US" dirty="0" smtClean="0"/>
              <a:t>Z. Khalid, R. A. Kennedy, and J. D. McEwen, “An optimal-dimensionality sampling scheme on the sphere with fast spherical harmonic transforms,” </a:t>
            </a:r>
            <a:r>
              <a:rPr lang="en-US" i="1" dirty="0" smtClean="0"/>
              <a:t>IEEE Trans. Signal Process., </a:t>
            </a:r>
            <a:r>
              <a:rPr lang="en-US" dirty="0" smtClean="0"/>
              <a:t>vol. 62, no. 17, pp. 4597-4610, Sept. 2014.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15861734"/>
                  </p:ext>
                </p:extLst>
              </p:nvPr>
            </p:nvGraphicFramePr>
            <p:xfrm>
              <a:off x="7524206" y="2178231"/>
              <a:ext cx="3561376" cy="36575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0688">
                      <a:extLst>
                        <a:ext uri="{9D8B030D-6E8A-4147-A177-3AD203B41FA5}">
                          <a16:colId xmlns:a16="http://schemas.microsoft.com/office/drawing/2014/main" val="1084080664"/>
                        </a:ext>
                      </a:extLst>
                    </a:gridCol>
                    <a:gridCol w="1780688">
                      <a:extLst>
                        <a:ext uri="{9D8B030D-6E8A-4147-A177-3AD203B41FA5}">
                          <a16:colId xmlns:a16="http://schemas.microsoft.com/office/drawing/2014/main" val="3714703876"/>
                        </a:ext>
                      </a:extLst>
                    </a:gridCol>
                  </a:tblGrid>
                  <a:tr h="73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Sampling</a:t>
                          </a:r>
                          <a:r>
                            <a:rPr lang="en-US" baseline="0" dirty="0" smtClean="0"/>
                            <a:t> method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Number of</a:t>
                          </a:r>
                          <a:r>
                            <a:rPr lang="en-US" baseline="0" dirty="0" smtClean="0"/>
                            <a:t> samples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9273261"/>
                      </a:ext>
                    </a:extLst>
                  </a:tr>
                  <a:tr h="4231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Driscoll-Healy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36749951"/>
                      </a:ext>
                    </a:extLst>
                  </a:tr>
                  <a:tr h="73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Gauss-Legendre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 smtClean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6491506"/>
                      </a:ext>
                    </a:extLst>
                  </a:tr>
                  <a:tr h="73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McEwen-</a:t>
                          </a:r>
                          <a:r>
                            <a:rPr lang="en-US" dirty="0" err="1" smtClean="0"/>
                            <a:t>Wiaux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0532122"/>
                      </a:ext>
                    </a:extLst>
                  </a:tr>
                  <a:tr h="10433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Optimal Dimensionality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37463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15861734"/>
                  </p:ext>
                </p:extLst>
              </p:nvPr>
            </p:nvGraphicFramePr>
            <p:xfrm>
              <a:off x="7524206" y="2178231"/>
              <a:ext cx="3561376" cy="36575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0688">
                      <a:extLst>
                        <a:ext uri="{9D8B030D-6E8A-4147-A177-3AD203B41FA5}">
                          <a16:colId xmlns:a16="http://schemas.microsoft.com/office/drawing/2014/main" val="1084080664"/>
                        </a:ext>
                      </a:extLst>
                    </a:gridCol>
                    <a:gridCol w="1780688">
                      <a:extLst>
                        <a:ext uri="{9D8B030D-6E8A-4147-A177-3AD203B41FA5}">
                          <a16:colId xmlns:a16="http://schemas.microsoft.com/office/drawing/2014/main" val="3714703876"/>
                        </a:ext>
                      </a:extLst>
                    </a:gridCol>
                  </a:tblGrid>
                  <a:tr h="73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Sampling</a:t>
                          </a:r>
                          <a:r>
                            <a:rPr lang="en-US" baseline="0" dirty="0" smtClean="0"/>
                            <a:t> method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Number of</a:t>
                          </a:r>
                          <a:r>
                            <a:rPr lang="en-US" baseline="0" dirty="0" smtClean="0"/>
                            <a:t> samples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9273261"/>
                      </a:ext>
                    </a:extLst>
                  </a:tr>
                  <a:tr h="4231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Driscoll-Healy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85" t="-172857" r="-1370" b="-5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6749951"/>
                      </a:ext>
                    </a:extLst>
                  </a:tr>
                  <a:tr h="73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Gauss-Legendre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85" t="-159167" r="-1370" b="-24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6491506"/>
                      </a:ext>
                    </a:extLst>
                  </a:tr>
                  <a:tr h="73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McEwen-</a:t>
                          </a:r>
                          <a:r>
                            <a:rPr lang="en-US" dirty="0" err="1" smtClean="0"/>
                            <a:t>Wiaux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85" t="-259167" r="-1370" b="-14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0532122"/>
                      </a:ext>
                    </a:extLst>
                  </a:tr>
                  <a:tr h="10433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Optimal Dimensionality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85" t="-252047" r="-1370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37463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74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1600199"/>
            <a:ext cx="6197237" cy="48136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J. R. Driscoll and D. M. Healy, Jr., “Computing Fourier transforms and convolutions on the 2-sphere,” </a:t>
            </a:r>
            <a:r>
              <a:rPr lang="en-US" i="1" dirty="0" smtClean="0"/>
              <a:t>Adv. Appl. Math., </a:t>
            </a:r>
            <a:r>
              <a:rPr lang="en-US" dirty="0" smtClean="0"/>
              <a:t>vol. 15, no. 2, pp. 202-205, Jun. 1994.</a:t>
            </a:r>
          </a:p>
          <a:p>
            <a:r>
              <a:rPr lang="en-US" dirty="0" smtClean="0"/>
              <a:t>W. </a:t>
            </a:r>
            <a:r>
              <a:rPr lang="en-US" dirty="0" err="1" smtClean="0"/>
              <a:t>Shukowsky</a:t>
            </a:r>
            <a:r>
              <a:rPr lang="en-US" dirty="0" smtClean="0"/>
              <a:t>, “A quadrature formula over the sphere with application to high resolution spherical harmonic analysis,” </a:t>
            </a:r>
            <a:r>
              <a:rPr lang="en-US" i="1" dirty="0" smtClean="0"/>
              <a:t>J. Geodesy, </a:t>
            </a:r>
            <a:r>
              <a:rPr lang="en-US" dirty="0" smtClean="0"/>
              <a:t>vol. 60, no. 1, pp. 1-14, Mar. 1986.</a:t>
            </a:r>
          </a:p>
          <a:p>
            <a:r>
              <a:rPr lang="en-US" dirty="0" smtClean="0"/>
              <a:t>J. D. McEwen and Y. </a:t>
            </a:r>
            <a:r>
              <a:rPr lang="en-US" dirty="0" err="1" smtClean="0"/>
              <a:t>Wiaux</a:t>
            </a:r>
            <a:r>
              <a:rPr lang="en-US" dirty="0" smtClean="0"/>
              <a:t>, “A novel sampling theorem on the sphere,” </a:t>
            </a:r>
            <a:r>
              <a:rPr lang="en-US" i="1" dirty="0" smtClean="0"/>
              <a:t>IEEE Trans. Signal Process., </a:t>
            </a:r>
            <a:r>
              <a:rPr lang="en-US" dirty="0" smtClean="0"/>
              <a:t>vol. 59, no. 12, pp. 5876-5887, Dec, 2011.</a:t>
            </a:r>
          </a:p>
          <a:p>
            <a:r>
              <a:rPr lang="en-US" dirty="0" smtClean="0"/>
              <a:t>Z. Khalid, R. A. Kennedy, and J. D. McEwen, “An optimal-dimensionality sampling scheme on the sphere with fast spherical harmonic transforms,” </a:t>
            </a:r>
            <a:r>
              <a:rPr lang="en-US" i="1" dirty="0" smtClean="0"/>
              <a:t>IEEE Trans. Signal Process., </a:t>
            </a:r>
            <a:r>
              <a:rPr lang="en-US" dirty="0" smtClean="0"/>
              <a:t>vol. 62, no. 17, pp. 4597-4610, Sept. 2014.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58645968"/>
                  </p:ext>
                </p:extLst>
              </p:nvPr>
            </p:nvGraphicFramePr>
            <p:xfrm>
              <a:off x="7524206" y="2178231"/>
              <a:ext cx="3561376" cy="36575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0688">
                      <a:extLst>
                        <a:ext uri="{9D8B030D-6E8A-4147-A177-3AD203B41FA5}">
                          <a16:colId xmlns:a16="http://schemas.microsoft.com/office/drawing/2014/main" val="1084080664"/>
                        </a:ext>
                      </a:extLst>
                    </a:gridCol>
                    <a:gridCol w="1780688">
                      <a:extLst>
                        <a:ext uri="{9D8B030D-6E8A-4147-A177-3AD203B41FA5}">
                          <a16:colId xmlns:a16="http://schemas.microsoft.com/office/drawing/2014/main" val="3714703876"/>
                        </a:ext>
                      </a:extLst>
                    </a:gridCol>
                  </a:tblGrid>
                  <a:tr h="73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Sampling</a:t>
                          </a:r>
                          <a:r>
                            <a:rPr lang="en-US" baseline="0" dirty="0" smtClean="0"/>
                            <a:t> method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Number of</a:t>
                          </a:r>
                          <a:r>
                            <a:rPr lang="en-US" baseline="0" dirty="0" smtClean="0"/>
                            <a:t> samples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9273261"/>
                      </a:ext>
                    </a:extLst>
                  </a:tr>
                  <a:tr h="4231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Driscoll-Healy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36749951"/>
                      </a:ext>
                    </a:extLst>
                  </a:tr>
                  <a:tr h="73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Gauss-Legendre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 smtClean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6491506"/>
                      </a:ext>
                    </a:extLst>
                  </a:tr>
                  <a:tr h="73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McEwen-</a:t>
                          </a:r>
                          <a:r>
                            <a:rPr lang="en-US" dirty="0" err="1" smtClean="0"/>
                            <a:t>Wiaux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0532122"/>
                      </a:ext>
                    </a:extLst>
                  </a:tr>
                  <a:tr h="10433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Optimal Dimensionality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37463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58645968"/>
                  </p:ext>
                </p:extLst>
              </p:nvPr>
            </p:nvGraphicFramePr>
            <p:xfrm>
              <a:off x="7524206" y="2178231"/>
              <a:ext cx="3561376" cy="36575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0688">
                      <a:extLst>
                        <a:ext uri="{9D8B030D-6E8A-4147-A177-3AD203B41FA5}">
                          <a16:colId xmlns:a16="http://schemas.microsoft.com/office/drawing/2014/main" val="1084080664"/>
                        </a:ext>
                      </a:extLst>
                    </a:gridCol>
                    <a:gridCol w="1780688">
                      <a:extLst>
                        <a:ext uri="{9D8B030D-6E8A-4147-A177-3AD203B41FA5}">
                          <a16:colId xmlns:a16="http://schemas.microsoft.com/office/drawing/2014/main" val="3714703876"/>
                        </a:ext>
                      </a:extLst>
                    </a:gridCol>
                  </a:tblGrid>
                  <a:tr h="73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Sampling</a:t>
                          </a:r>
                          <a:r>
                            <a:rPr lang="en-US" baseline="0" dirty="0" smtClean="0"/>
                            <a:t> method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Number of</a:t>
                          </a:r>
                          <a:r>
                            <a:rPr lang="en-US" baseline="0" dirty="0" smtClean="0"/>
                            <a:t> samples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9273261"/>
                      </a:ext>
                    </a:extLst>
                  </a:tr>
                  <a:tr h="4231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Driscoll-Healy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85" t="-172857" r="-1370" b="-5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6749951"/>
                      </a:ext>
                    </a:extLst>
                  </a:tr>
                  <a:tr h="73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Gauss-Legendre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85" t="-159167" r="-1370" b="-24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6491506"/>
                      </a:ext>
                    </a:extLst>
                  </a:tr>
                  <a:tr h="73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McEwen-</a:t>
                          </a:r>
                          <a:r>
                            <a:rPr lang="en-US" dirty="0" err="1" smtClean="0"/>
                            <a:t>Wiaux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85" t="-259167" r="-1370" b="-14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0532122"/>
                      </a:ext>
                    </a:extLst>
                  </a:tr>
                  <a:tr h="10433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Optimal Dimensionality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85" t="-252047" r="-1370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37463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4341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9776460" cy="2219691"/>
          </a:xfrm>
        </p:spPr>
        <p:txBody>
          <a:bodyPr anchor="ctr"/>
          <a:lstStyle/>
          <a:p>
            <a:r>
              <a:rPr lang="en-US" dirty="0" smtClean="0"/>
              <a:t>Proposed formulation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5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Proposal Statement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 smtClean="0"/>
                  <a:t>Derive forward and inverse spherical harmonic transform for nearly azimuthally symmetric, </a:t>
                </a:r>
                <a:r>
                  <a:rPr lang="en-US" sz="2800" b="1" dirty="0" smtClean="0"/>
                  <a:t>order-limited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signals, such that the number of required samples for accurate reconstruction is less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/>
                  <a:t>. Test this hypothesis on two sampling schemes – Gauss-Legendre and Optimal Dimensionality – in the context of an application in antenna theory.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137" t="-2400" r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22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9776460" cy="2219691"/>
          </a:xfrm>
        </p:spPr>
        <p:txBody>
          <a:bodyPr anchor="ctr">
            <a:normAutofit/>
          </a:bodyPr>
          <a:lstStyle/>
          <a:p>
            <a:r>
              <a:rPr lang="en-US" sz="3200" dirty="0" smtClean="0"/>
              <a:t>Order-limiting gauss-</a:t>
            </a:r>
            <a:r>
              <a:rPr lang="en-US" sz="3200" dirty="0" err="1" smtClean="0"/>
              <a:t>legendre</a:t>
            </a:r>
            <a:r>
              <a:rPr lang="en-US" sz="3200" dirty="0" smtClean="0"/>
              <a:t> samples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6247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Formulation</a:t>
            </a:r>
            <a:endParaRPr lang="en-US" dirty="0"/>
          </a:p>
        </p:txBody>
      </p:sp>
      <p:pic>
        <p:nvPicPr>
          <p:cNvPr id="5" name="Picture 4" descr="\documentclass{article}&#10;\usepackage{amsmath}&#10;\usepackage{amssymb}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begin{equation*}&#10;    f(\theta, \phi) = &#10;    \sum_{\ell=0}^{L-1} \sum_{m=-N}^{N} (f)_{\ell}^{m}\Yml,  \quad N=\min(\ell,M)&#10;    \label{eq:fthetaphisummationoverM}&#10;\end{equation*}&#10;&#10;\[&#10;\Yml = \widetilde{Y}_{\ell}^{m}(\theta) e^{-im\phi}&#10;\]&#10;&#10;\begin{equation*}&#10;G_{m}(\theta) = \int_{\phi=0}^{2\pi}f(\theta,\phi)e^{-im\phi}&#10;\label{eq:Fm}&#10;\end{equation*}&#10;&#10;\begin{equation*}&#10;    (f)_{\ell}^{m} = \int_{\theta=0}^{\pi} G_{m}(\theta) \widetilde{Y}_{\ell}^{m}(\theta) \sin{\theta} d\theta&#10;    \label{eq:forwardinGm}&#10;\end{equation*}&#10;&#10;\begin{equation*}&#10;    (f)_{\ell}^{m} = \sum_{i=0}^{L-1} G_{m}(\theta_i) \widetilde{Y}_{\ell}^{m}(\theta_i) w_{i} ,&#10;    \label{eq:forwardinGLsum}&#10;\end{equation*}&#10;&#10;\begin{equation*}&#10;    G_{m}(\theta) = 2\pi&#10;    \sum_{\ell=|m|}^{L-1} (f)_{\ell}^{m} \widetilde{Y}_{\ell}^{m}(\theta), |m|\le M&#10;    \label{eq:Fm2}&#10;\end{equation*}&#10;&#10;\begin{equation*}&#10;f(\theta,\phi) = \frac{1}{2\pi}\sum_{m=-M}^M  G_{m}(\theta) e^{im\phi}&#10;\label{eq:Invsrse_SHT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975" y="1464343"/>
            <a:ext cx="4806532" cy="527320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060873" y="2216727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310255" y="2216727"/>
            <a:ext cx="0" cy="260673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060873" y="4832466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310255" y="2974171"/>
            <a:ext cx="129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GL original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060873" y="5352520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310255" y="5352412"/>
            <a:ext cx="0" cy="11267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060873" y="6479187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310255" y="5728127"/>
            <a:ext cx="14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GL modified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69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(Forward)</a:t>
            </a:r>
            <a:endParaRPr lang="en-US" dirty="0"/>
          </a:p>
        </p:txBody>
      </p:sp>
      <p:pic>
        <p:nvPicPr>
          <p:cNvPr id="8" name="Picture 7" descr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begin{algorithm}&#10;\renewcommand{\thealgorithm}{}&#10;\caption{Forward SHT}&#10;\label{alg:forward}&#10;\begin{algorithmic}[1]&#10;\Require $(f)_{\ell}^{m}$ $\forall$ $0 \leq \ell \leq (L-1), |m| \leq \min(\ell,M)$&#10;\Procedure{FORWARD-SHT}{$f(\theta,\phi)$}&#10;\State {initialize $(f)_{\ell}^{m}$ vector of size $M^2 + (L-M)(2M+1)$}&#10;\For {$\ell=0,..,L-1$} &#10;\For {$m= \min(\ell,M)$}&#10;\State  {Compute $G_m(\theta)$ by taking $2M+1$ point FFT}&#10;\State  {Sum the product $G_m(\theta)$ $\widetilde{Y}_{\ell}^{m}$ $w_i$ for $L$ rings}&#10;\EndFor&#10;\EndFor&#10;\EndProcedure&#10;\end{algorithmic}&#10;\end{algorithm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390071"/>
            <a:ext cx="9980682" cy="402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7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(Inverse)</a:t>
            </a:r>
            <a:endParaRPr lang="en-US" dirty="0"/>
          </a:p>
        </p:txBody>
      </p:sp>
      <p:pic>
        <p:nvPicPr>
          <p:cNvPr id="5" name="Picture 4" descr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begin{algorithm}&#10;\renewcommand{\thealgorithm}{}&#10;\caption{Inverse SHT}&#10;\label{alg:inverse}&#10;\begin{algorithmic}[1]&#10;\Require $f(\theta,\phi)$&#10;\Procedure{INVERSE-SHT}{$(f)_{\ell}^{m}$}&#10;\State {initialize $f(\theta,\phi)$ of size $L\times(2M+1)$}&#10;\For {$\ell=0,..,L-1$} &#10;\For {$m=\min(\ell,M)$}&#10;\State  {Compute dot product $(f)_{\ell}^{m}$ $\widetilde{Y}_{\ell}^{m}$ for $L$ rings}&#10;\EndFor&#10;\State  {Get $f(\theta,\phi)$ by taking $2M+1$ ifft of $G_m(\theta)$}&#10;\EndFor&#10;\EndProcedure&#10;\end{algorithmic}&#10;\end{algorithm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390072"/>
            <a:ext cx="9980683" cy="402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1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9776460" cy="2219691"/>
          </a:xfrm>
        </p:spPr>
        <p:txBody>
          <a:bodyPr anchor="ctr"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98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Accuracy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Generate random coefficients for band-limits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≤1024</m:t>
                    </m:r>
                  </m:oMath>
                </a14:m>
                <a:r>
                  <a:rPr lang="en-US" dirty="0" smtClean="0"/>
                  <a:t> and order-limit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Reconstruct the signal using inverse and forward transforms</a:t>
                </a:r>
              </a:p>
              <a:p>
                <a:r>
                  <a:rPr lang="en-US" dirty="0" smtClean="0"/>
                  <a:t>Determine the mean and max reconstruction errors for 10 trials and average </a:t>
                </a:r>
                <a:r>
                  <a:rPr lang="en-US" smtClean="0"/>
                  <a:t>the results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65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891" y="3157674"/>
            <a:ext cx="4933768" cy="370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4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Antenna Radiation Pattern</a:t>
            </a:r>
            <a:endParaRPr lang="en-US" dirty="0"/>
          </a:p>
        </p:txBody>
      </p:sp>
      <p:pic>
        <p:nvPicPr>
          <p:cNvPr id="12" name="Picture 11" descr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noindent&#10;Perfectly axis-symmetric antenna model:&#10;\begin{equation*}&#10;    r(\theta,\phi) = \bigg{|} \frac{\cos{\big(kY \cos{(\theta})/2\big)} - \cos{(kY/2})}{\sin{(\theta})} \bigg{|} ^2, &#10;    \label{eq:AntennaEquation}&#10;\end{equation*}&#10;&#10;\noindent&#10;where $k (= 2\pi/\lambda)$ is the phase constant, $Y = (1.4 \pi)$ is the antenna length and $\lambda=(1)$ is the wavelength. &#10;&#10;\noindent&#10;\newline&#10;Perturbations to model near-azimuthal symmetry:&#10;\begin{equation*}&#10;    \Tilde{r}{(\theta,\phi)} = \frac{1}{P} \sum_{i=1}^{P} D(\alpha_i,\beta_i) r (\theta,\phi),&#10;    \label{eq:R_rotated}&#10;\end{equation*}&#10;&#10;\noindent&#10;where $D$ is the Wigner rotation, $\alpha, \beta$ are the degrees of rotation in the interval $[0,\pi/6]$ and $P(=10)$ is the number of perturbations.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6" y="1736436"/>
            <a:ext cx="7333795" cy="376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5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22" y="511077"/>
            <a:ext cx="7042215" cy="5281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48" y="511077"/>
            <a:ext cx="3602179" cy="5043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23488" y="5565952"/>
            <a:ext cx="3185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NAS Antenna Model (Spatial)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78196" y="5565952"/>
            <a:ext cx="33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NAS Antenna Model (Spectral)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81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Order-limit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Effective band-limit is when reconstruction error becomes constant</a:t>
            </a:r>
          </a:p>
          <a:p>
            <a:r>
              <a:rPr lang="en-US" dirty="0" smtClean="0"/>
              <a:t>Effective order-limit is when energy ratio gets very close to 1</a:t>
            </a:r>
          </a:p>
          <a:p>
            <a:r>
              <a:rPr lang="en-US" dirty="0" smtClean="0"/>
              <a:t>In this case, </a:t>
            </a:r>
            <a:r>
              <a:rPr lang="en-US" dirty="0" err="1" smtClean="0"/>
              <a:t>L</a:t>
            </a:r>
            <a:r>
              <a:rPr lang="en-US" baseline="-25000" dirty="0" err="1" smtClean="0"/>
              <a:t>eff</a:t>
            </a:r>
            <a:r>
              <a:rPr lang="en-US" dirty="0" smtClean="0"/>
              <a:t> = 28,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eff</a:t>
            </a:r>
            <a:r>
              <a:rPr lang="en-US" dirty="0" smtClean="0"/>
              <a:t> = 5</a:t>
            </a:r>
          </a:p>
          <a:p>
            <a:r>
              <a:rPr lang="en-US" dirty="0" smtClean="0"/>
              <a:t>Signal reconstruction at L = 28, M = 5 results in error of the order 10</a:t>
            </a:r>
            <a:r>
              <a:rPr lang="en-US" baseline="30000" dirty="0" smtClean="0"/>
              <a:t>-16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351" y="3569567"/>
            <a:ext cx="3891780" cy="291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samples reduced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‘Non-order-limited’ GL method 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=28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2∗28−1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=1540</m:t>
                    </m:r>
                  </m:oMath>
                </a14:m>
                <a:r>
                  <a:rPr lang="en-US" dirty="0" smtClean="0"/>
                  <a:t> samples</a:t>
                </a:r>
              </a:p>
              <a:p>
                <a:r>
                  <a:rPr lang="en-US" dirty="0" smtClean="0"/>
                  <a:t>Order-limited GL method requires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=28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308</m:t>
                    </m:r>
                  </m:oMath>
                </a14:m>
                <a:r>
                  <a:rPr lang="en-US" dirty="0" smtClean="0"/>
                  <a:t> samples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65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467" y="2717691"/>
            <a:ext cx="3881547" cy="388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5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9776460" cy="2219691"/>
          </a:xfrm>
        </p:spPr>
        <p:txBody>
          <a:bodyPr anchor="ctr">
            <a:normAutofit/>
          </a:bodyPr>
          <a:lstStyle/>
          <a:p>
            <a:r>
              <a:rPr lang="en-US" sz="2800" dirty="0" smtClean="0"/>
              <a:t>Order-limiting optimal dimensionality samples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0182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Formulation</a:t>
            </a:r>
            <a:endParaRPr lang="en-US" dirty="0"/>
          </a:p>
        </p:txBody>
      </p:sp>
      <p:pic>
        <p:nvPicPr>
          <p:cNvPr id="3" name="Picture 2" descr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begin{equation*}&#10;    \boldsymbol{\theta} \triangleq\left[\theta_{0}, \theta_{1}, \ldots, \theta_{L-1}\right]^{T}&#10;    \label{eq:thetas}&#10;\end{equation*}&#10;&#10;\begin{equation*}&#10;    \phi^{k} \triangleq\left[0, \Delta_{k}, 2 \Delta_{k}, \ldots,(2 N) \Delta_{k}\right], \quad \Delta_{k}=\frac{2 \pi}{2 N+1}&#10;    \label{eq:phis}&#10;\end{equation*}&#10;&#10;\begin{equation*}&#10;    \left[\sum_{k=0}^{M}(2 k+1)\right] + (L-M-1)(2M+1) = N_{OOL}&#10;    \label{eq:dimensionality}&#10;\end{equation*}&#10;&#10;\begin{equation*}&#10;    \mathbf{g}_{m} \equiv G_{m}\left(\boldsymbol{\theta}^{m}\right) \triangleq\left[G_{m}\left(\theta_{|m|}\right), G_{m}\left(\theta_{|m|+1}\right), G_{m}\left(\theta_{L-1}\right)\right]^{T}&#10;    \label{eq:gm}&#10;\end{equation*}&#10;&#10;\begin{equation*}&#10;    \begin{aligned}&#10;    G_{m}\left(\theta_{k}\right) &amp; \triangleq \int_{0}^{2 \pi} f\left(\theta_{k}, \phi\right) e^{-i m \phi} d \phi \\&#10;    &amp; =2 \pi \sum_{\ell=m}^{L-1}(f)_{\ell}^{m} \tilde{P}_{\ell}^{m}\left(\theta_{k}\right)            &#10;    \end{aligned}&#10;    \label{eq:GmThetaK}    &#10;\end{equation*}&#10;&#10;% $\mathbf{P}_{m} \triangleq 2\pi$&#10;% \begin{equation*}&#10;%     \left(\begin{array}{cccc}&#10;%     \tilde{P}_{|m|}^{m}\left(\theta_{|m|}\right) &amp; \tilde{P}_{|m|+1}^{m}\left(\theta_{|m|}\right) &amp; \cdots &amp; \tilde{P}_{L-1}^{m}\left(\theta_{|m|}\right) \\&#10;%     \tilde{P}_{|m|}^{m}\left(\theta_{|m|+1}\right) &amp; \tilde{P}_{|m|+1}^{m}\left(\theta_{|m|+1}\right) &amp; \cdots &amp; \tilde{P}_{L-1}^{m}\left(\theta_{|m|+1}\right) \\&#10;%     \vdots &amp; \vdots &amp; \ddots &amp; \vdots \\&#10;%     \tilde{P}_{|m|}^{m}\left(\theta_{L-1}\right) &amp; \tilde{P}_{|m|+1}^{m}\left(\theta_{L-1}\right) &amp; \cdots &amp; \tilde{P}_{L-1}^{m}\left(\theta_{L-1}\right)&#10;%     \end{array}\right)    &#10;%     \label{eq:Pm}&#10;% \end{equation*}&#10;&#10;% \begin{equation*}&#10;%     \mathbf{f}_{m}=\left[(f)_{|m|}^{m},(f)_{|m|+1}^{m}, \ldots,(f)_{L-1}^{m}\right]^{T}&#10;%     \label{eq:fm_vec}&#10;% \end{equation*}&#10;&#10;% \begin{equation*}&#10;%     \mathbf{g}_{m}=\mathbf{P}_{m} \mathbf{f}_{m}    &#10;%     \label{eq:gmPmfm}&#10;% \end{equation*}&#10;&#10;% \begin{equation*}&#10;%     f(\theta, \phi) \leftarrow f(\theta, \phi)-\tilde{f}_{M}(\theta, \phi) \quad first \ iteration&#10;%     \label{eq:fthetaphiupdate}&#10;% \end{equation*}&#10;&#10;% \begin{equation*}&#10;%     f(\theta, \phi) \leftarrow f(\theta, \phi)-\tilde{f}_{M-1}(\theta, \phi) \quad second \ iteration \ and \ so \ on&#10;%     \label{eq:fthetaphiupdate2}&#10;% \end{equation*}&#10;&#10;% \begin{equation*}&#10;%     \begin{aligned}&#10;%     \tilde{f}_{m}(\theta, \phi) &amp; =\sum_{\ell=m}^{L-1}\left((f)_{\ell}^{m} Y_{\ell}^{m}(\theta, \phi)+(f)_{\ell}^{-m} Y_{\ell}^{-m}(\theta, \phi)\right) \\&#10;%     &amp; =\sum_{\ell=m}^{L-1}\left((f)_{\ell}^{m} \tilde{P}_{\ell}^{m}(\theta) e^{i m \phi}+(f)_{\ell}^{-m} \tilde{P}_{\ell}^{-m}(\theta) e^{-i m \phi}\right) \\&#10;%     &amp; =\frac{1}{2 \pi}\left(e^{i m \phi} G_{m}(\theta)+e^{-i m \phi} G_{-m}(\theta)\right)&#10;%     \end{aligned}&#10;%     \label{eq:ftilda}&#10;% \end{equation*}&#10;&#10;% \begin{equation*}&#10;%     \begin{aligned}&#10;%     f(\theta, \phi) &amp; =\frac{1}{2 \pi} \sum_{m=-M}^{M} e^{i m \phi} G_{m}(\theta) \\&#10;%     &amp; =\sum_{m=0}^{M} \tilde{f}_{m}(\theta, \phi).&#10;%     \end{aligned}&#10;%     \label{eq:fthetaphiupdateorders}&#10;% 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955" y="1655982"/>
            <a:ext cx="6244571" cy="479085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434946" y="1655982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684328" y="1655982"/>
            <a:ext cx="0" cy="3303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949510" y="163648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rings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434946" y="2005820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434946" y="2427507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84328" y="2427507"/>
            <a:ext cx="0" cy="3303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9434946" y="2757852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441874" y="3370482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691256" y="3370482"/>
            <a:ext cx="0" cy="3303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441874" y="3700827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949510" y="238852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samples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949510" y="3221178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patial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dimensionality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9441877" y="4146337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691256" y="4146337"/>
            <a:ext cx="4" cy="215286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441874" y="6299200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940639" y="489960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FFT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5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Formulation (continued)</a:t>
            </a:r>
            <a:endParaRPr lang="en-US" dirty="0"/>
          </a:p>
        </p:txBody>
      </p:sp>
      <p:pic>
        <p:nvPicPr>
          <p:cNvPr id="3" name="Picture 2" descr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% \begin{equation*}&#10;%     \boldsymbol{\theta} \triangleq\left[\theta_{0}, \theta_{1}, \ldots, \theta_{L-1}\right]^{T}&#10;%     \label{eq:thetas}&#10;% \end{equation*}&#10;&#10;% \begin{equation*}&#10;%     \phi^{k} \triangleq\left[0, \Delta_{k}, 2 \Delta_{k}, \ldots,(2 N) \Delta_{k}\right], \quad \Delta_{k}=\frac{2 \pi}{2 N+1}&#10;%     \label{eq:phis}&#10;% \end{equation*}&#10;&#10;% \begin{equation*}&#10;%     \left[\sum_{k=0}^{M}(2 k+1)\right] + (L-M-1)(2M+1)&#10;%     \label{eq:dimensionality}&#10;% \end{equation*}&#10;&#10;% \begin{equation*}&#10;%     \mathbf{g}_{m} \equiv G_{m}\left(\boldsymbol{\theta}^{m}\right) \triangleq\left[G_{m}\left(\theta_{|m|}\right), G_{m}\left(\theta_{|m|+1}\right), G_{m}\left(\theta_{L-1}\right)\right]^{T}&#10;%     \label{eq:gm}&#10;% \end{equation*}&#10;&#10;% \begin{equation*}&#10;%     \begin{aligned}&#10;%     G_{m}\left(\theta_{k}\right) &amp; \triangleq \int_{0}^{2 \pi} f\left(\theta_{k}, \phi\right) e^{-i m \phi} d \phi \\&#10;%     &amp; =2 \pi \sum_{\ell=m}^{L-1}(f)_{\ell}^{m} \tilde{P}_{\ell}^{m}\left(\theta_{k}\right)            &#10;%     \end{aligned}&#10;%     \label{eq:GmThetaK}    &#10;% \end{equation*}&#10;&#10;$\mathbf{P}_{m} \triangleq 2\pi$&#10;\begin{equation*}&#10;    \left(\begin{array}{cccc}&#10;    \tilde{P}_{|m|}^{m}\left(\theta_{|m|}\right) &amp; \tilde{P}_{|m|+1}^{m}\left(\theta_{|m|}\right) &amp; \cdots &amp; \tilde{P}_{L-1}^{m}\left(\theta_{|m|}\right) \\&#10;    \tilde{P}_{|m|}^{m}\left(\theta_{|m|+1}\right) &amp; \tilde{P}_{|m|+1}^{m}\left(\theta_{|m|+1}\right) &amp; \cdots &amp; \tilde{P}_{L-1}^{m}\left(\theta_{|m|+1}\right) \\&#10;    \vdots &amp; \vdots &amp; \ddots &amp; \vdots \\&#10;    \tilde{P}_{|m|}^{m}\left(\theta_{L-1}\right) &amp; \tilde{P}_{|m|+1}^{m}\left(\theta_{L-1}\right) &amp; \cdots &amp; \tilde{P}_{L-1}^{m}\left(\theta_{L-1}\right)&#10;    \end{array}\right)    &#10;    \label{eq:Pm}&#10;\end{equation*}&#10;&#10;\begin{equation*}&#10;    \mathbf{f}_{m}=\left[(f)_{|m|}^{m},(f)_{|m|+1}^{m}, \ldots,(f)_{L-1}^{m}\right]^{T}&#10;    \label{eq:fm_vec}&#10;\end{equation*}&#10;&#10;\begin{equation*}&#10;    \mathbf{g}_{m}=\mathbf{P}_{m} \mathbf{f}_{m}    &#10;    \label{eq:gmPmfm}&#10;\end{equation*}&#10;&#10;\begin{equation*}&#10;    f(\theta, \phi) \leftarrow f(\theta, \phi)-\tilde{f}_{M}(\theta, \phi) \quad first \ iteration&#10;    \label{eq:fthetaphiupdate}&#10;\end{equation*}&#10;&#10;\begin{equation*}&#10;    f(\theta, \phi) \leftarrow f(\theta, \phi)-\tilde{f}_{M-1}(\theta, \phi) \quad second \ iteration \ and \ so \ on&#10;    \label{eq:fthetaphiupdate2}&#10;\end{equation*}&#10;&#10;\begin{equation*}&#10;    \begin{aligned}&#10;    \tilde{f}_{m}(\theta, \phi) &amp; =\sum_{\ell=m}^{L-1}\left((f)_{\ell}^{m} Y_{\ell}^{m}(\theta, \phi)+(f)_{\ell}^{-m} Y_{\ell}^{-m}(\theta, \phi)\right) \\&#10;    &amp; =\sum_{\ell=m}^{L-1}\left((f)_{\ell}^{m} \tilde{P}_{\ell}^{m}(\theta) e^{i m \phi}+(f)_{\ell}^{-m} \tilde{P}_{\ell}^{-m}(\theta) e^{-i m \phi}\right) \\&#10;    &amp; =\frac{1}{2 \pi}\left(e^{i m \phi} G_{m}(\theta)+e^{-i m \phi} G_{-m}(\theta)\right)&#10;    \end{aligned}&#10;    \label{eq:ftilda}&#10;\end{equation*}&#10;&#10;% \begin{equation*}&#10;%     \begin{aligned}&#10;%     f(\theta, \phi) &amp; =\frac{1}{2 \pi} \sum_{m=-M}^{M} e^{i m \phi} G_{m}(\theta) \\&#10;%     &amp; =\sum_{m=0}^{M} \tilde{f}_{m}(\theta, \phi).&#10;%     \end{aligned}&#10;%     \label{eq:fthetaphiupdateorders}&#10;% 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198" y="1565564"/>
            <a:ext cx="4704085" cy="502457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169734" y="1565564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9419113" y="1565564"/>
            <a:ext cx="4" cy="134273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169731" y="2908300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22308" y="1913766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polynomial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functions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180946" y="3135530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430328" y="3135530"/>
            <a:ext cx="0" cy="3303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22308" y="2977536"/>
            <a:ext cx="1283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oefficient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vector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180946" y="3465875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60133" y="5242560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419113" y="5242560"/>
            <a:ext cx="0" cy="12801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169731" y="6522720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522308" y="5485451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order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contributions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48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Formulation (continued)</a:t>
            </a:r>
            <a:endParaRPr lang="en-US" dirty="0"/>
          </a:p>
        </p:txBody>
      </p:sp>
      <p:pic>
        <p:nvPicPr>
          <p:cNvPr id="4" name="Picture 3" descr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% \begin{equation*}&#10;%     \boldsymbol{\theta} \triangleq\left[\theta_{0}, \theta_{1}, \ldots, \theta_{L-1}\right]^{T}&#10;%     \label{eq:thetas}&#10;% \end{equation*}&#10;&#10;% \begin{equation*}&#10;%     \phi^{k} \triangleq\left[0, \Delta_{k}, 2 \Delta_{k}, \ldots,(2 N) \Delta_{k}\right], \quad \Delta_{k}=\frac{2 \pi}{2 N+1}&#10;%     \label{eq:phis}&#10;% \end{equation*}&#10;&#10;% \begin{equation*}&#10;%     \left[\sum_{k=0}^{M}(2 k+1)\right] + (L-M-1)(2M+1)&#10;%     \label{eq:dimensionality}&#10;% \end{equation*}&#10;&#10;% \begin{equation*}&#10;%     \mathbf{g}_{m} \equiv G_{m}\left(\boldsymbol{\theta}^{m}\right) \triangleq\left[G_{m}\left(\theta_{|m|}\right), G_{m}\left(\theta_{|m|+1}\right), G_{m}\left(\theta_{L-1}\right)\right]^{T}&#10;%     \label{eq:gm}&#10;% \end{equation*}&#10;&#10;% \begin{equation*}&#10;%     \begin{aligned}&#10;%     G_{m}\left(\theta_{k}\right) &amp; \triangleq \int_{0}^{2 \pi} f\left(\theta_{k}, \phi\right) e^{-i m \phi} d \phi \\&#10;%     &amp; =2 \pi \sum_{\ell=m}^{L-1}(f)_{\ell}^{m} \tilde{P}_{\ell}^{m}\left(\theta_{k}\right)            &#10;%     \end{aligned}&#10;%     \label{eq:GmThetaK}    &#10;% \end{equation*}&#10;&#10;% $\mathbf{P}_{m} \triangleq 2\pi$&#10;% \begin{equation*}&#10;%     \left(\begin{array}{cccc}&#10;%     \tilde{P}_{|m|}^{m}\left(\theta_{|m|}\right) &amp; \tilde{P}_{|m|+1}^{m}\left(\theta_{|m|}\right) &amp; \cdots &amp; \tilde{P}_{L-1}^{m}\left(\theta_{|m|}\right) \\&#10;%     \tilde{P}_{|m|}^{m}\left(\theta_{|m|+1}\right) &amp; \tilde{P}_{|m|+1}^{m}\left(\theta_{|m|+1}\right) &amp; \cdots &amp; \tilde{P}_{L-1}^{m}\left(\theta_{|m|+1}\right) \\&#10;%     \vdots &amp; \vdots &amp; \ddots &amp; \vdots \\&#10;%     \tilde{P}_{|m|}^{m}\left(\theta_{L-1}\right) &amp; \tilde{P}_{|m|+1}^{m}\left(\theta_{L-1}\right) &amp; \cdots &amp; \tilde{P}_{L-1}^{m}\left(\theta_{L-1}\right)&#10;%     \end{array}\right)    &#10;%     \label{eq:Pm}&#10;% \end{equation*}&#10;&#10;% \begin{equation*}&#10;%     \mathbf{f}_{m}=\left[(f)_{|m|}^{m},(f)_{|m|+1}^{m}, \ldots,(f)_{L-1}^{m}\right]^{T}&#10;%     \label{eq:fm_vec}&#10;% \end{equation*}&#10;&#10;% \begin{equation*}&#10;%     \mathbf{g}_{m}=\mathbf{P}_{m} \mathbf{f}_{m}    &#10;%     \label{eq:gmPmfm}&#10;% \end{equation*}&#10;&#10;% \begin{equation*}&#10;%     f(\theta, \phi) \leftarrow f(\theta, \phi)-\tilde{f}_{M}(\theta, \phi) \quad first \ iteration&#10;%     \label{eq:fthetaphiupdate}&#10;% \end{equation*}&#10;&#10;% \begin{equation*}&#10;%     f(\theta, \phi) \leftarrow f(\theta, \phi)-\tilde{f}_{M-1}(\theta, \phi) \quad second \ iteration \ and \ so \ on&#10;%     \label{eq:fthetaphiupdate2}&#10;% \end{equation*}&#10;&#10;% \begin{equation*}&#10;%     \begin{aligned}&#10;%     \tilde{f}_{m}(\theta, \phi) &amp; =\sum_{\ell=m}^{L-1}\left((f)_{\ell}^{m} Y_{\ell}^{m}(\theta, \phi)+(f)_{\ell}^{-m} Y_{\ell}^{-m}(\theta, \phi)\right) \\&#10;%     &amp; =\sum_{\ell=m}^{L-1}\left((f)_{\ell}^{m} \tilde{P}_{\ell}^{m}(\theta) e^{i m \phi}+(f)_{\ell}^{-m} \tilde{P}_{\ell}^{-m}(\theta) e^{-i m \phi}\right) \\&#10;%     &amp; =\frac{1}{2 \pi}\left(e^{i m \phi} G_{m}(\theta)+e^{-i m \phi} G_{-m}(\theta)\right)&#10;%     \end{aligned}&#10;%     \label{eq:ftilda}&#10;% \end{equation*}&#10;&#10;\begin{equation*}&#10;    \begin{aligned}&#10;    f(\theta, \phi) &amp; =\frac{1}{2 \pi} \sum_{m=-M}^{M} e^{i m \phi} G_{m}(\theta) \\&#10;    &amp; =\sum_{m=0}^{M} \tilde{f}_{m}(\theta, \phi)&#10;    \end{aligned}&#10;    \label{eq:fthetaphiupdateorders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12" y="1683689"/>
            <a:ext cx="3382857" cy="164723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229406" y="1806633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488386" y="1806633"/>
            <a:ext cx="0" cy="12801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239004" y="3086793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91581" y="2049524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synthesis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equation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14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(Forward)</a:t>
            </a:r>
            <a:endParaRPr lang="en-US" dirty="0"/>
          </a:p>
        </p:txBody>
      </p:sp>
      <p:pic>
        <p:nvPicPr>
          <p:cNvPr id="4" name="Picture 3" descr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begin{algorithm}&#10;\renewcommand{\thealgorithm}{}&#10;\caption{Forward SHT}&#10;\label{alg:forward}&#10;\begin{algorithmic}[1]&#10;\Require $(f)_{\ell}^{m}$ $\forall$ $0 \leq \ell \leq (L-1), |m| \leq \min(\ell,M)$&#10;\Procedure{FORWARD-SHT}{$f(\theta,\phi)$}&#10;\State {initialize $(f)_{\ell}^{m}$ vector of size $M^2 + (L-M)(2M+1)$}&#10;\For {$m=M,M-1,..,0$} &#10;\State compute $\mathbf{g}_{m}$ and $\mathbf{g}_{-m}$ by evaluating $G_{m}(\theta)$ and &#10;\Statex \quad \quad \quad $G_{-m}(\theta)$ for all $\theta_{k} \in \boldsymbol{\theta}^{m}$ by taking $(2 m+1)$ point FFT &#10;\Statex \quad \quad \quad along each $\phi$-ring&#10;\State evaluate $\mathbf{P}_{m}$ and $\mathbf{P}_{-m}$, using $\mathbf{P}_{-m}=(-1)^{m} \mathbf{P}_{m}$&#10;\State compute $\mathbf{f}_{m}$ and $\mathbf{f}_{-m}$ by inverting $\mathbf{g}_{m}=\mathbf{P}_{m} \mathbf{f}_{m}$&#10;\State determine $\tilde{f}_{m}(\theta, \phi)$ for all $\theta_{k} \in \boldsymbol{\theta} \backslash \boldsymbol{\theta}^{m}$ and all &#10;\Statex \quad \quad \quad associated sampling points along $\phi$&#10;\State update $f(\theta, \phi) \leftarrow f(\theta, \phi)-\tilde{f}_{m}(\theta, \phi)$ for all $\theta_{k} \in \boldsymbol{\theta} \backslash \boldsymbol{\theta}^{m}$ &#10;\Statex \quad \quad \quad and all associated sampling points along $\phi$&#10;\EndFor&#10;\State \Return $(f)_{\ell}^{m}$&#10;\EndProcedure&#10;\end{algorithmic}&#10;\end{algorithm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340" y="1504436"/>
            <a:ext cx="8509802" cy="517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2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Signals on Sphere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signals?</a:t>
            </a:r>
          </a:p>
          <a:p>
            <a:r>
              <a:rPr lang="en-US" dirty="0" smtClean="0"/>
              <a:t>Objective of Signal Processing techniques</a:t>
            </a:r>
          </a:p>
          <a:p>
            <a:r>
              <a:rPr lang="en-US" dirty="0" smtClean="0"/>
              <a:t>Signal Processing domains</a:t>
            </a:r>
          </a:p>
          <a:p>
            <a:r>
              <a:rPr lang="en-US" dirty="0" smtClean="0"/>
              <a:t>Why spherical signal processing?</a:t>
            </a:r>
          </a:p>
        </p:txBody>
      </p:sp>
    </p:spTree>
    <p:extLst>
      <p:ext uri="{BB962C8B-B14F-4D97-AF65-F5344CB8AC3E}">
        <p14:creationId xmlns:p14="http://schemas.microsoft.com/office/powerpoint/2010/main" val="173712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(Inverse)</a:t>
            </a:r>
            <a:endParaRPr lang="en-US" dirty="0"/>
          </a:p>
        </p:txBody>
      </p:sp>
      <p:pic>
        <p:nvPicPr>
          <p:cNvPr id="3" name="Picture 2" descr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begin{algorithm}&#10;\renewcommand{\thealgorithm}{}&#10;\caption{Inverse SHT}&#10;\label{alg:inverse}&#10;\begin{algorithmic}[1]&#10;\Require $f(\theta,\phi)$&#10;\Procedure{INVERSE-SHT}{$(f)_{\ell}^{m}$}&#10;\State {initialize $f(\theta, \phi)=0$}&#10;\For {$m=0,1, \ldots, M$} &#10;\State evaluate $\tilde{P}_{\ell}^{m}\left(\theta_{k}\right)$ and $\tilde{P}_{\ell}^{-m}\left(\theta_{k}\right)$ for all $\theta_{k} \in$ $\boldsymbol{\theta}$ &#10;\Statex \quad \quad \quad and $m \leq \ell \leq(L-1)$&#10;\State compute $G_{m}\left(\theta_{k}\right)$ and $G_{-m}\left(\theta_{k}\right)$ for all $\theta_{k} \in \boldsymbol{\theta}$&#10;\State compute $\tilde{f}_{m}(\theta, \phi)$ for all sampling points&#10;\State update $f(\theta, \phi) \leftarrow f(\theta, \phi)+\tilde{f}_{m}(\theta, \phi)$ &#10;for all&#10;\Statex \quad \quad \quad sampling points&#10;\EndFor&#10;\State \Return $f(\theta, \phi)$&#10;\EndProcedure&#10;\end{algorithmic}&#10;\end{algorithm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45" y="1698399"/>
            <a:ext cx="9242591" cy="466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Accuracy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Generate random coefficients for band-limits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≤512</m:t>
                    </m:r>
                  </m:oMath>
                </a14:m>
                <a:r>
                  <a:rPr lang="en-US" dirty="0" smtClean="0"/>
                  <a:t> and order-limit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Reconstruct the signal using inverse and forward transforms</a:t>
                </a:r>
              </a:p>
              <a:p>
                <a:r>
                  <a:rPr lang="en-US" dirty="0" smtClean="0"/>
                  <a:t>Determine the mean and max reconstruction errors for 10 trials and average the results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65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950" y="3211801"/>
            <a:ext cx="4516582" cy="33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2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Antenna Radiation Pattern</a:t>
            </a:r>
            <a:endParaRPr lang="en-US" dirty="0"/>
          </a:p>
        </p:txBody>
      </p:sp>
      <p:pic>
        <p:nvPicPr>
          <p:cNvPr id="12" name="Picture 11" descr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noindent&#10;Perfectly axis-symmetric antenna model:&#10;\begin{equation*}&#10;    r(\theta,\phi) = \bigg{|} \frac{\cos{\big(kY \cos{(\theta})/2\big)} - \cos{(kY/2})}{\sin{(\theta})} \bigg{|} ^2, &#10;    \label{eq:AntennaEquation}&#10;\end{equation*}&#10;&#10;\noindent&#10;where $k (= 2\pi/\lambda)$ is the phase constant, $Y = (1.4 \pi)$ is the antenna length and $\lambda=(1)$ is the wavelength. &#10;&#10;\noindent&#10;\newline&#10;Perturbations to model near-azimuthal symmetry:&#10;\begin{equation*}&#10;    \Tilde{r}{(\theta,\phi)} = \frac{1}{P} \sum_{i=1}^{P} D(\alpha_i,\beta_i) r (\theta,\phi),&#10;    \label{eq:R_rotated}&#10;\end{equation*}&#10;&#10;\noindent&#10;where $D$ is the Wigner rotation, $\alpha, \beta$ are the degrees of rotation in the interval $[0,\pi/6]$ and $P(=10)$ is the number of perturbations.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6" y="1736436"/>
            <a:ext cx="7333795" cy="376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3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23488" y="5565952"/>
            <a:ext cx="3185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NAS Antenna Model (Spatial)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66936" y="5557131"/>
            <a:ext cx="33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NAS Antenna Model (Spectral)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589" y="896481"/>
            <a:ext cx="3761349" cy="42722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12" y="656896"/>
            <a:ext cx="3393864" cy="475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9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Order-limit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Effective band-limit is when reconstruction error becomes constant</a:t>
            </a:r>
          </a:p>
          <a:p>
            <a:r>
              <a:rPr lang="en-US" dirty="0" smtClean="0"/>
              <a:t>Effective order-limit is when energy ratio gets very close to 1</a:t>
            </a:r>
          </a:p>
          <a:p>
            <a:r>
              <a:rPr lang="en-US" dirty="0" smtClean="0"/>
              <a:t>In this case, </a:t>
            </a:r>
            <a:r>
              <a:rPr lang="en-US" dirty="0" err="1" smtClean="0"/>
              <a:t>L</a:t>
            </a:r>
            <a:r>
              <a:rPr lang="en-US" baseline="-25000" dirty="0" err="1" smtClean="0"/>
              <a:t>eff</a:t>
            </a:r>
            <a:r>
              <a:rPr lang="en-US" dirty="0" smtClean="0"/>
              <a:t> = 32,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eff</a:t>
            </a:r>
            <a:r>
              <a:rPr lang="en-US" dirty="0" smtClean="0"/>
              <a:t> = 5</a:t>
            </a:r>
          </a:p>
          <a:p>
            <a:r>
              <a:rPr lang="en-US" dirty="0" smtClean="0"/>
              <a:t>Signal reconstruction at L = 32, M = 5 results in error of the order 10</a:t>
            </a:r>
            <a:r>
              <a:rPr lang="en-US" baseline="30000" dirty="0" smtClean="0"/>
              <a:t>-16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351" y="3632922"/>
            <a:ext cx="3891780" cy="291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7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samples reduced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‘Non-order-limited’ OD method 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=1024</m:t>
                    </m:r>
                  </m:oMath>
                </a14:m>
                <a:r>
                  <a:rPr lang="en-US" dirty="0" smtClean="0"/>
                  <a:t> samples</a:t>
                </a:r>
              </a:p>
              <a:p>
                <a:r>
                  <a:rPr lang="en-US" dirty="0" smtClean="0"/>
                  <a:t>Order-limited OD method 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=322</m:t>
                    </m:r>
                  </m:oMath>
                </a14:m>
                <a:r>
                  <a:rPr lang="en-US" dirty="0" smtClean="0"/>
                  <a:t> samples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65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691" y="2717691"/>
            <a:ext cx="3889099" cy="388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8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9776460" cy="2219691"/>
          </a:xfrm>
        </p:spPr>
        <p:txBody>
          <a:bodyPr anchor="ctr"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91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work explored the problem of order-limited sampling in the spherical domain</a:t>
            </a:r>
          </a:p>
          <a:p>
            <a:r>
              <a:rPr lang="en-US" dirty="0" smtClean="0"/>
              <a:t>Nearly azimuthally symmetric (NAS) signals do not have dependence on higher orders</a:t>
            </a:r>
          </a:p>
          <a:p>
            <a:r>
              <a:rPr lang="en-US" dirty="0" smtClean="0"/>
              <a:t>We showed that by clipping the spectral order of NAS signals, the required number of samples can be reduced</a:t>
            </a:r>
          </a:p>
          <a:p>
            <a:r>
              <a:rPr lang="en-US" dirty="0" smtClean="0"/>
              <a:t>The accuracies of the proposed transforms were tested by multiple trials of random signal reconstruction</a:t>
            </a:r>
          </a:p>
          <a:p>
            <a:r>
              <a:rPr lang="en-US" dirty="0" smtClean="0"/>
              <a:t>The proposed transforms were tested on an axis-symmetric antenna model, thus proving its validity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8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9776460" cy="2219691"/>
          </a:xfrm>
        </p:spPr>
        <p:txBody>
          <a:bodyPr anchor="ctr"/>
          <a:lstStyle/>
          <a:p>
            <a:r>
              <a:rPr lang="en-US" dirty="0" smtClean="0"/>
              <a:t>Q </a:t>
            </a:r>
            <a:r>
              <a:rPr lang="en-US" dirty="0"/>
              <a:t>&amp;</a:t>
            </a:r>
            <a:r>
              <a:rPr lang="en-US" dirty="0" smtClean="0"/>
              <a:t>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93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Spherical Signal Processing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" y="1378253"/>
            <a:ext cx="8822442" cy="4554358"/>
          </a:xfrm>
        </p:spPr>
      </p:pic>
      <p:sp>
        <p:nvSpPr>
          <p:cNvPr id="3" name="TextBox 2"/>
          <p:cNvSpPr txBox="1"/>
          <p:nvPr/>
        </p:nvSpPr>
        <p:spPr>
          <a:xfrm>
            <a:off x="1684020" y="5953036"/>
            <a:ext cx="8822442" cy="584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97124" y="6176871"/>
            <a:ext cx="859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Cortical Surface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47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Spherical Signal Processing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24" y="1432010"/>
            <a:ext cx="8596234" cy="4486013"/>
          </a:xfrm>
        </p:spPr>
      </p:pic>
      <p:sp>
        <p:nvSpPr>
          <p:cNvPr id="3" name="TextBox 2"/>
          <p:cNvSpPr txBox="1"/>
          <p:nvPr/>
        </p:nvSpPr>
        <p:spPr>
          <a:xfrm>
            <a:off x="1797124" y="6176871"/>
            <a:ext cx="859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Climate data displayed on NASA global display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0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Spherical Signal Processing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248" y="1563023"/>
            <a:ext cx="4223986" cy="4223986"/>
          </a:xfrm>
        </p:spPr>
      </p:pic>
      <p:sp>
        <p:nvSpPr>
          <p:cNvPr id="6" name="TextBox 5"/>
          <p:cNvSpPr txBox="1"/>
          <p:nvPr/>
        </p:nvSpPr>
        <p:spPr>
          <a:xfrm>
            <a:off x="1797124" y="6176871"/>
            <a:ext cx="859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White matter fibers in brain voxels encoded by spherical geometrics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78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Spherical Signal Processing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86" y="1554480"/>
            <a:ext cx="9067110" cy="4543697"/>
          </a:xfrm>
        </p:spPr>
      </p:pic>
      <p:sp>
        <p:nvSpPr>
          <p:cNvPr id="4" name="TextBox 3"/>
          <p:cNvSpPr txBox="1"/>
          <p:nvPr/>
        </p:nvSpPr>
        <p:spPr>
          <a:xfrm>
            <a:off x="1797124" y="6176871"/>
            <a:ext cx="859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Cosmic microwave background radiation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39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9776460" cy="2219691"/>
          </a:xfrm>
        </p:spPr>
        <p:txBody>
          <a:bodyPr anchor="ctr"/>
          <a:lstStyle/>
          <a:p>
            <a:r>
              <a:rPr lang="en-US" dirty="0" smtClean="0"/>
              <a:t>Mathematical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7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0.544"/>
  <p:tag name="ORIGINALWIDTH" val="2306.712"/>
  <p:tag name="LATEXADDIN" val="\documentclass{article}&#10;\usepackage[utf8]{inputenc}&#10;\usepackage{amsfonts}&#10;\usepackage{amsmath}&#10;&#10;\newcommand{\bv}[1]{\boldsymbol{#1}}% bold symbol&#10;\newcommand{\unit}[1]{\bv{\hat{#1}}}&#10;\newcommand{\untsph}{\mathbb{S}^{2}} %unit sphere&#10;&#10;\pagestyle{empty}&#10;\begin{document}&#10;&#10;\[ \unit{u} \equiv (u_x, u_y, u_z)^T \in \mathbb{R}^3 \]&#10;&#10;\[ |\textbf{u}| \overset{\Delta}{=} \sqrt{u_x^2 + u_y^2 + u_z^2} \]&#10;&#10;\[ \untsph \overset{\Delta}{=} \{\textbf{u} \in \mathbb{R}^3 : |\textbf{u}| = 1\} \]&#10;&#10;\[ \hat{\textbf{u}} = \frac{\textbf{u}}{|\textbf{u}|} \]&#10;&#10;\[ \unit{u} \equiv \hat{\textbf{u}}(\theta, \phi) \overset{\Delta}{=} (\sin \theta\, \cos \phi, \sin \theta \sin \phi, \cos \theta)' \]&#10;&#10;\end{document}"/>
  <p:tag name="IGUANATEXSIZE" val="20"/>
  <p:tag name="IGUANATEXCURSOR" val="676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3.033"/>
  <p:tag name="ORIGINALWIDTH" val="4294.713"/>
  <p:tag name="LATEXADDIN" val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begin{algorithm}&#10;\renewcommand{\thealgorithm}{}&#10;\caption{Forward SHT}&#10;\label{alg:forward}&#10;\begin{algorithmic}[1]&#10;\Require $(f)_{\ell}^{m}$ $\forall$ $0 \leq \ell \leq (L-1), |m| \leq \min(\ell,M)$&#10;\Procedure{FORWARD-SHT}{$f(\theta,\phi)$}&#10;\State {initialize $(f)_{\ell}^{m}$ vector of size $M^2 + (L-M)(2M+1)$}&#10;\For {$\ell=0,..,L-1$} &#10;\For {$m= \min(\ell,M)$}&#10;\State  {Compute $G_m(\theta)$ by taking $2M+1$ point FFT}&#10;\State  {Sum the product $G_m(\theta)$ $\widetilde{Y}_{\ell}^{m}$ $w_i$ for $L$ rings}&#10;\EndFor&#10;\EndFor&#10;\EndProcedure&#10;\end{algorithmic}&#10;\end{algorithm}&#10;&#10;\end{document}"/>
  <p:tag name="IGUANATEXSIZE" val="28"/>
  <p:tag name="IGUANATEXCURSOR" val="645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3.033"/>
  <p:tag name="ORIGINALWIDTH" val="4294.713"/>
  <p:tag name="LATEXADDIN" val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begin{algorithm}&#10;\renewcommand{\thealgorithm}{}&#10;\caption{Inverse SHT}&#10;\label{alg:inverse}&#10;\begin{algorithmic}[1]&#10;\Require $f(\theta,\phi)$&#10;\Procedure{INVERSE-SHT}{$(f)_{\ell}^{m}$}&#10;\State {initialize $f(\theta,\phi)$ of size $L\times(2M+1)$}&#10;\For {$\ell=0,..,L-1$} &#10;\For {$m=\min(\ell,M)$}&#10;\State  {Compute dot product $(f)_{\ell}^{m}$ $\widetilde{Y}_{\ell}^{m}$ for $L$ rings}&#10;\EndFor&#10;\State  {Get $f(\theta,\phi)$ by taking $2M+1$ ifft of $G_m(\theta)$}&#10;\EndFor&#10;\EndProcedure&#10;\end{algorithmic}&#10;\end{algorithm}&#10;&#10;\end{document}"/>
  <p:tag name="IGUANATEXSIZE" val="20"/>
  <p:tag name="IGUANATEXCURSOR" val="645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03.225"/>
  <p:tag name="ORIGINALWIDTH" val="4290.964"/>
  <p:tag name="LATEXADDIN" val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noindent&#10;Perfectly axis-symmetric antenna model:&#10;\begin{equation*}&#10;    r(\theta,\phi) = \bigg{|} \frac{\cos{\big(kY \cos{(\theta})/2\big)} - \cos{(kY/2})}{\sin{(\theta})} \bigg{|} ^2, &#10;    \label{eq:AntennaEquation}&#10;\end{equation*}&#10;&#10;\noindent&#10;where $k (= 2\pi/\lambda)$ is the phase constant, $Y = (1.4 \pi)$ is the antenna length and $\lambda=(1)$ is the wavelength. &#10;&#10;\noindent&#10;\newline&#10;Perturbations to model near-azimuthal symmetry:&#10;\begin{equation*}&#10;    \Tilde{r}{(\theta,\phi)} = \frac{1}{P} \sum_{i=1}^{P} D(\alpha_i,\beta_i) r (\theta,\phi),&#10;    \label{eq:R_rotated}&#10;\end{equation*}&#10;&#10;\noindent&#10;where $D$ is the Wigner rotation, $\alpha, \beta$ are the degrees of rotation in the interval $[0,\pi/6]$ and $P(=10)$ is the number of perturbations.&#10;&#10;\end{document}"/>
  <p:tag name="IGUANATEXSIZE" val="20"/>
  <p:tag name="IGUANATEXCURSOR" val="130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7.705"/>
  <p:tag name="ORIGINALWIDTH" val="3073.116"/>
  <p:tag name="LATEXADDIN" val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begin{equation*}&#10;    \boldsymbol{\theta} \triangleq\left[\theta_{0}, \theta_{1}, \ldots, \theta_{L-1}\right]^{T}&#10;    \label{eq:thetas}&#10;\end{equation*}&#10;&#10;\begin{equation*}&#10;    \phi^{k} \triangleq\left[0, \Delta_{k}, 2 \Delta_{k}, \ldots,(2 N) \Delta_{k}\right], \quad \Delta_{k}=\frac{2 \pi}{2 N+1}&#10;    \label{eq:phis}&#10;\end{equation*}&#10;&#10;\begin{equation*}&#10;    \left[\sum_{k=0}^{M}(2 k+1)\right] + (L-M-1)(2M+1) = N_{OOL}&#10;    \label{eq:dimensionality}&#10;\end{equation*}&#10;&#10;\begin{equation*}&#10;    \mathbf{g}_{m} \equiv G_{m}\left(\boldsymbol{\theta}^{m}\right) \triangleq\left[G_{m}\left(\theta_{|m|}\right), G_{m}\left(\theta_{|m|+1}\right), G_{m}\left(\theta_{L-1}\right)\right]^{T}&#10;    \label{eq:gm}&#10;\end{equation*}&#10;&#10;\begin{equation*}&#10;    \begin{aligned}&#10;    G_{m}\left(\theta_{k}\right) &amp; \triangleq \int_{0}^{2 \pi} f\left(\theta_{k}, \phi\right) e^{-i m \phi} d \phi \\&#10;    &amp; =2 \pi \sum_{\ell=m}^{L-1}(f)_{\ell}^{m} \tilde{P}_{\ell}^{m}\left(\theta_{k}\right)            &#10;    \end{aligned}&#10;    \label{eq:GmThetaK}    &#10;\end{equation*}&#10;&#10;% $\mathbf{P}_{m} \triangleq 2\pi$&#10;% \begin{equation*}&#10;%     \left(\begin{array}{cccc}&#10;%     \tilde{P}_{|m|}^{m}\left(\theta_{|m|}\right) &amp; \tilde{P}_{|m|+1}^{m}\left(\theta_{|m|}\right) &amp; \cdots &amp; \tilde{P}_{L-1}^{m}\left(\theta_{|m|}\right) \\&#10;%     \tilde{P}_{|m|}^{m}\left(\theta_{|m|+1}\right) &amp; \tilde{P}_{|m|+1}^{m}\left(\theta_{|m|+1}\right) &amp; \cdots &amp; \tilde{P}_{L-1}^{m}\left(\theta_{|m|+1}\right) \\&#10;%     \vdots &amp; \vdots &amp; \ddots &amp; \vdots \\&#10;%     \tilde{P}_{|m|}^{m}\left(\theta_{L-1}\right) &amp; \tilde{P}_{|m|+1}^{m}\left(\theta_{L-1}\right) &amp; \cdots &amp; \tilde{P}_{L-1}^{m}\left(\theta_{L-1}\right)&#10;%     \end{array}\right)    &#10;%     \label{eq:Pm}&#10;% \end{equation*}&#10;&#10;% \begin{equation*}&#10;%     \mathbf{f}_{m}=\left[(f)_{|m|}^{m},(f)_{|m|+1}^{m}, \ldots,(f)_{L-1}^{m}\right]^{T}&#10;%     \label{eq:fm_vec}&#10;% \end{equation*}&#10;&#10;% \begin{equation*}&#10;%     \mathbf{g}_{m}=\mathbf{P}_{m} \mathbf{f}_{m}    &#10;%     \label{eq:gmPmfm}&#10;% \end{equation*}&#10;&#10;% \begin{equation*}&#10;%     f(\theta, \phi) \leftarrow f(\theta, \phi)-\tilde{f}_{M}(\theta, \phi) \quad first \ iteration&#10;%     \label{eq:fthetaphiupdate}&#10;% \end{equation*}&#10;&#10;% \begin{equation*}&#10;%     f(\theta, \phi) \leftarrow f(\theta, \phi)-\tilde{f}_{M-1}(\theta, \phi) \quad second \ iteration \ and \ so \ on&#10;%     \label{eq:fthetaphiupdate2}&#10;% \end{equation*}&#10;&#10;% \begin{equation*}&#10;%     \begin{aligned}&#10;%     \tilde{f}_{m}(\theta, \phi) &amp; =\sum_{\ell=m}^{L-1}\left((f)_{\ell}^{m} Y_{\ell}^{m}(\theta, \phi)+(f)_{\ell}^{-m} Y_{\ell}^{-m}(\theta, \phi)\right) \\&#10;%     &amp; =\sum_{\ell=m}^{L-1}\left((f)_{\ell}^{m} \tilde{P}_{\ell}^{m}(\theta) e^{i m \phi}+(f)_{\ell}^{-m} \tilde{P}_{\ell}^{-m}(\theta) e^{-i m \phi}\right) \\&#10;%     &amp; =\frac{1}{2 \pi}\left(e^{i m \phi} G_{m}(\theta)+e^{-i m \phi} G_{-m}(\theta)\right)&#10;%     \end{aligned}&#10;%     \label{eq:ftilda}&#10;% \end{equation*}&#10;&#10;% \begin{equation*}&#10;%     \begin{aligned}&#10;%     f(\theta, \phi) &amp; =\frac{1}{2 \pi} \sum_{m=-M}^{M} e^{i m \phi} G_{m}(\theta) \\&#10;%     &amp; =\sum_{m=0}^{M} \tilde{f}_{m}(\theta, \phi).&#10;%     \end{aligned}&#10;%     \label{eq:fthetaphiupdateorders}&#10;% \end{equation*}&#10;&#10;\end{document}"/>
  <p:tag name="IGUANATEXSIZE" val="20"/>
  <p:tag name="IGUANATEXCURSOR" val="101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32.771"/>
  <p:tag name="ORIGINALWIDTH" val="3588.302"/>
  <p:tag name="LATEXADDIN" val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% \begin{equation*}&#10;%     \boldsymbol{\theta} \triangleq\left[\theta_{0}, \theta_{1}, \ldots, \theta_{L-1}\right]^{T}&#10;%     \label{eq:thetas}&#10;% \end{equation*}&#10;&#10;% \begin{equation*}&#10;%     \phi^{k} \triangleq\left[0, \Delta_{k}, 2 \Delta_{k}, \ldots,(2 N) \Delta_{k}\right], \quad \Delta_{k}=\frac{2 \pi}{2 N+1}&#10;%     \label{eq:phis}&#10;% \end{equation*}&#10;&#10;% \begin{equation*}&#10;%     \left[\sum_{k=0}^{M}(2 k+1)\right] + (L-M-1)(2M+1)&#10;%     \label{eq:dimensionality}&#10;% \end{equation*}&#10;&#10;% \begin{equation*}&#10;%     \mathbf{g}_{m} \equiv G_{m}\left(\boldsymbol{\theta}^{m}\right) \triangleq\left[G_{m}\left(\theta_{|m|}\right), G_{m}\left(\theta_{|m|+1}\right), G_{m}\left(\theta_{L-1}\right)\right]^{T}&#10;%     \label{eq:gm}&#10;% \end{equation*}&#10;&#10;% \begin{equation*}&#10;%     \begin{aligned}&#10;%     G_{m}\left(\theta_{k}\right) &amp; \triangleq \int_{0}^{2 \pi} f\left(\theta_{k}, \phi\right) e^{-i m \phi} d \phi \\&#10;%     &amp; =2 \pi \sum_{\ell=m}^{L-1}(f)_{\ell}^{m} \tilde{P}_{\ell}^{m}\left(\theta_{k}\right)            &#10;%     \end{aligned}&#10;%     \label{eq:GmThetaK}    &#10;% \end{equation*}&#10;&#10;$\mathbf{P}_{m} \triangleq 2\pi$&#10;\begin{equation*}&#10;    \left(\begin{array}{cccc}&#10;    \tilde{P}_{|m|}^{m}\left(\theta_{|m|}\right) &amp; \tilde{P}_{|m|+1}^{m}\left(\theta_{|m|}\right) &amp; \cdots &amp; \tilde{P}_{L-1}^{m}\left(\theta_{|m|}\right) \\&#10;    \tilde{P}_{|m|}^{m}\left(\theta_{|m|+1}\right) &amp; \tilde{P}_{|m|+1}^{m}\left(\theta_{|m|+1}\right) &amp; \cdots &amp; \tilde{P}_{L-1}^{m}\left(\theta_{|m|+1}\right) \\&#10;    \vdots &amp; \vdots &amp; \ddots &amp; \vdots \\&#10;    \tilde{P}_{|m|}^{m}\left(\theta_{L-1}\right) &amp; \tilde{P}_{|m|+1}^{m}\left(\theta_{L-1}\right) &amp; \cdots &amp; \tilde{P}_{L-1}^{m}\left(\theta_{L-1}\right)&#10;    \end{array}\right)    &#10;    \label{eq:Pm}&#10;\end{equation*}&#10;&#10;\begin{equation*}&#10;    \mathbf{f}_{m}=\left[(f)_{|m|}^{m},(f)_{|m|+1}^{m}, \ldots,(f)_{L-1}^{m}\right]^{T}&#10;    \label{eq:fm_vec}&#10;\end{equation*}&#10;&#10;\begin{equation*}&#10;    \mathbf{g}_{m}=\mathbf{P}_{m} \mathbf{f}_{m}    &#10;    \label{eq:gmPmfm}&#10;\end{equation*}&#10;&#10;\begin{equation*}&#10;    f(\theta, \phi) \leftarrow f(\theta, \phi)-\tilde{f}_{M}(\theta, \phi) \quad first \ iteration&#10;    \label{eq:fthetaphiupdate}&#10;\end{equation*}&#10;&#10;\begin{equation*}&#10;    f(\theta, \phi) \leftarrow f(\theta, \phi)-\tilde{f}_{M-1}(\theta, \phi) \quad second \ iteration \ and \ so \ on&#10;    \label{eq:fthetaphiupdate2}&#10;\end{equation*}&#10;&#10;\begin{equation*}&#10;    \begin{aligned}&#10;    \tilde{f}_{m}(\theta, \phi) &amp; =\sum_{\ell=m}^{L-1}\left((f)_{\ell}^{m} Y_{\ell}^{m}(\theta, \phi)+(f)_{\ell}^{-m} Y_{\ell}^{-m}(\theta, \phi)\right) \\&#10;    &amp; =\sum_{\ell=m}^{L-1}\left((f)_{\ell}^{m} \tilde{P}_{\ell}^{m}(\theta) e^{i m \phi}+(f)_{\ell}^{-m} \tilde{P}_{\ell}^{-m}(\theta) e^{-i m \phi}\right) \\&#10;    &amp; =\frac{1}{2 \pi}\left(e^{i m \phi} G_{m}(\theta)+e^{-i m \phi} G_{-m}(\theta)\right)&#10;    \end{aligned}&#10;    \label{eq:ftilda}&#10;\end{equation*}&#10;&#10;% \begin{equation*}&#10;%     \begin{aligned}&#10;%     f(\theta, \phi) &amp; =\frac{1}{2 \pi} \sum_{m=-M}^{M} e^{i m \phi} G_{m}(\theta) \\&#10;%     &amp; =\sum_{m=0}^{M} \tilde{f}_{m}(\theta, \phi).&#10;%     \end{aligned}&#10;%     \label{eq:fthetaphiupdateorders}&#10;% \end{equation*}&#10;&#10;\end{document}"/>
  <p:tag name="IGUANATEXSIZE" val="20"/>
  <p:tag name="IGUANATEXCURSOR" val="370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0.6487"/>
  <p:tag name="ORIGINALWIDTH" val="1664.792"/>
  <p:tag name="LATEXADDIN" val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% \begin{equation*}&#10;%     \boldsymbol{\theta} \triangleq\left[\theta_{0}, \theta_{1}, \ldots, \theta_{L-1}\right]^{T}&#10;%     \label{eq:thetas}&#10;% \end{equation*}&#10;&#10;% \begin{equation*}&#10;%     \phi^{k} \triangleq\left[0, \Delta_{k}, 2 \Delta_{k}, \ldots,(2 N) \Delta_{k}\right], \quad \Delta_{k}=\frac{2 \pi}{2 N+1}&#10;%     \label{eq:phis}&#10;% \end{equation*}&#10;&#10;% \begin{equation*}&#10;%     \left[\sum_{k=0}^{M}(2 k+1)\right] + (L-M-1)(2M+1)&#10;%     \label{eq:dimensionality}&#10;% \end{equation*}&#10;&#10;% \begin{equation*}&#10;%     \mathbf{g}_{m} \equiv G_{m}\left(\boldsymbol{\theta}^{m}\right) \triangleq\left[G_{m}\left(\theta_{|m|}\right), G_{m}\left(\theta_{|m|+1}\right), G_{m}\left(\theta_{L-1}\right)\right]^{T}&#10;%     \label{eq:gm}&#10;% \end{equation*}&#10;&#10;% \begin{equation*}&#10;%     \begin{aligned}&#10;%     G_{m}\left(\theta_{k}\right) &amp; \triangleq \int_{0}^{2 \pi} f\left(\theta_{k}, \phi\right) e^{-i m \phi} d \phi \\&#10;%     &amp; =2 \pi \sum_{\ell=m}^{L-1}(f)_{\ell}^{m} \tilde{P}_{\ell}^{m}\left(\theta_{k}\right)            &#10;%     \end{aligned}&#10;%     \label{eq:GmThetaK}    &#10;% \end{equation*}&#10;&#10;% $\mathbf{P}_{m} \triangleq 2\pi$&#10;% \begin{equation*}&#10;%     \left(\begin{array}{cccc}&#10;%     \tilde{P}_{|m|}^{m}\left(\theta_{|m|}\right) &amp; \tilde{P}_{|m|+1}^{m}\left(\theta_{|m|}\right) &amp; \cdots &amp; \tilde{P}_{L-1}^{m}\left(\theta_{|m|}\right) \\&#10;%     \tilde{P}_{|m|}^{m}\left(\theta_{|m|+1}\right) &amp; \tilde{P}_{|m|+1}^{m}\left(\theta_{|m|+1}\right) &amp; \cdots &amp; \tilde{P}_{L-1}^{m}\left(\theta_{|m|+1}\right) \\&#10;%     \vdots &amp; \vdots &amp; \ddots &amp; \vdots \\&#10;%     \tilde{P}_{|m|}^{m}\left(\theta_{L-1}\right) &amp; \tilde{P}_{|m|+1}^{m}\left(\theta_{L-1}\right) &amp; \cdots &amp; \tilde{P}_{L-1}^{m}\left(\theta_{L-1}\right)&#10;%     \end{array}\right)    &#10;%     \label{eq:Pm}&#10;% \end{equation*}&#10;&#10;% \begin{equation*}&#10;%     \mathbf{f}_{m}=\left[(f)_{|m|}^{m},(f)_{|m|+1}^{m}, \ldots,(f)_{L-1}^{m}\right]^{T}&#10;%     \label{eq:fm_vec}&#10;% \end{equation*}&#10;&#10;% \begin{equation*}&#10;%     \mathbf{g}_{m}=\mathbf{P}_{m} \mathbf{f}_{m}    &#10;%     \label{eq:gmPmfm}&#10;% \end{equation*}&#10;&#10;% \begin{equation*}&#10;%     f(\theta, \phi) \leftarrow f(\theta, \phi)-\tilde{f}_{M}(\theta, \phi) \quad first \ iteration&#10;%     \label{eq:fthetaphiupdate}&#10;% \end{equation*}&#10;&#10;% \begin{equation*}&#10;%     f(\theta, \phi) \leftarrow f(\theta, \phi)-\tilde{f}_{M-1}(\theta, \phi) \quad second \ iteration \ and \ so \ on&#10;%     \label{eq:fthetaphiupdate2}&#10;% \end{equation*}&#10;&#10;% \begin{equation*}&#10;%     \begin{aligned}&#10;%     \tilde{f}_{m}(\theta, \phi) &amp; =\sum_{\ell=m}^{L-1}\left((f)_{\ell}^{m} Y_{\ell}^{m}(\theta, \phi)+(f)_{\ell}^{-m} Y_{\ell}^{-m}(\theta, \phi)\right) \\&#10;%     &amp; =\sum_{\ell=m}^{L-1}\left((f)_{\ell}^{m} \tilde{P}_{\ell}^{m}(\theta) e^{i m \phi}+(f)_{\ell}^{-m} \tilde{P}_{\ell}^{-m}(\theta) e^{-i m \phi}\right) \\&#10;%     &amp; =\frac{1}{2 \pi}\left(e^{i m \phi} G_{m}(\theta)+e^{-i m \phi} G_{-m}(\theta)\right)&#10;%     \end{aligned}&#10;%     \label{eq:ftilda}&#10;% \end{equation*}&#10;&#10;\begin{equation*}&#10;    \begin{aligned}&#10;    f(\theta, \phi) &amp; =\frac{1}{2 \pi} \sum_{m=-M}^{M} e^{i m \phi} G_{m}(\theta) \\&#10;    &amp; =\sum_{m=0}^{M} \tilde{f}_{m}(\theta, \phi)&#10;    \end{aligned}&#10;    \label{eq:fthetaphiupdateorders}&#10;\end{equation*}&#10;&#10;\end{document}"/>
  <p:tag name="IGUANATEXSIZE" val="20"/>
  <p:tag name="IGUANATEXCURSOR" val="3669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4.173"/>
  <p:tag name="ORIGINALWIDTH" val="4294.713"/>
  <p:tag name="LATEXADDIN" val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begin{algorithm}&#10;\renewcommand{\thealgorithm}{}&#10;\caption{Forward SHT}&#10;\label{alg:forward}&#10;\begin{algorithmic}[1]&#10;\Require $(f)_{\ell}^{m}$ $\forall$ $0 \leq \ell \leq (L-1), |m| \leq \min(\ell,M)$&#10;\Procedure{FORWARD-SHT}{$f(\theta,\phi)$}&#10;\State {initialize $(f)_{\ell}^{m}$ vector of size $M^2 + (L-M)(2M+1)$}&#10;\For {$m=M,M-1,..,0$} &#10;\State compute $\mathbf{g}_{m}$ and $\mathbf{g}_{-m}$ by evaluating $G_{m}(\theta)$ and &#10;\Statex \quad \quad \quad $G_{-m}(\theta)$ for all $\theta_{k} \in \boldsymbol{\theta}^{m}$ by taking $(2 m+1)$ point FFT &#10;\Statex \quad \quad \quad along each $\phi$-ring&#10;\State evaluate $\mathbf{P}_{m}$ and $\mathbf{P}_{-m}$, using $\mathbf{P}_{-m}=(-1)^{m} \mathbf{P}_{m}$&#10;\State compute $\mathbf{f}_{m}$ and $\mathbf{f}_{-m}$ by inverting $\mathbf{g}_{m}=\mathbf{P}_{m} \mathbf{f}_{m}$&#10;\State determine $\tilde{f}_{m}(\theta, \phi)$ for all $\theta_{k} \in \boldsymbol{\theta} \backslash \boldsymbol{\theta}^{m}$ and all &#10;\Statex \quad \quad \quad associated sampling points along $\phi$&#10;\State update $f(\theta, \phi) \leftarrow f(\theta, \phi)-\tilde{f}_{m}(\theta, \phi)$ for all $\theta_{k} \in \boldsymbol{\theta} \backslash \boldsymbol{\theta}^{m}$ &#10;\Statex \quad \quad \quad and all associated sampling points along $\phi$&#10;\EndFor&#10;\State \Return $(f)_{\ell}^{m}$&#10;\EndProcedure&#10;\end{algorithmic}&#10;\end{algorithm}&#10;&#10;\end{document}"/>
  <p:tag name="IGUANATEXSIZE" val="20"/>
  <p:tag name="IGUANATEXCURSOR" val="1958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65.729"/>
  <p:tag name="ORIGINALWIDTH" val="4294.713"/>
  <p:tag name="LATEXADDIN" val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begin{algorithm}&#10;\renewcommand{\thealgorithm}{}&#10;\caption{Inverse SHT}&#10;\label{alg:inverse}&#10;\begin{algorithmic}[1]&#10;\Require $f(\theta,\phi)$&#10;\Procedure{INVERSE-SHT}{$(f)_{\ell}^{m}$}&#10;\State {initialize $f(\theta, \phi)=0$}&#10;\For {$m=0,1, \ldots, M$} &#10;\State evaluate $\tilde{P}_{\ell}^{m}\left(\theta_{k}\right)$ and $\tilde{P}_{\ell}^{-m}\left(\theta_{k}\right)$ for all $\theta_{k} \in$ $\boldsymbol{\theta}$ &#10;\Statex \quad \quad \quad and $m \leq \ell \leq(L-1)$&#10;\State compute $G_{m}\left(\theta_{k}\right)$ and $G_{-m}\left(\theta_{k}\right)$ for all $\theta_{k} \in \boldsymbol{\theta}$&#10;\State compute $\tilde{f}_{m}(\theta, \phi)$ for all sampling points&#10;\State update $f(\theta, \phi) \leftarrow f(\theta, \phi)+\tilde{f}_{m}(\theta, \phi)$ &#10;for all&#10;\Statex \quad \quad \quad sampling points&#10;\EndFor&#10;\State \Return $f(\theta, \phi)$&#10;\EndProcedure&#10;\end{algorithmic}&#10;\end{algorithm}&#10;&#10;\end{document}"/>
  <p:tag name="IGUANATEXSIZE" val="20"/>
  <p:tag name="IGUANATEXCURSOR" val="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03.225"/>
  <p:tag name="ORIGINALWIDTH" val="4290.964"/>
  <p:tag name="LATEXADDIN" val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noindent&#10;Perfectly axis-symmetric antenna model:&#10;\begin{equation*}&#10;    r(\theta,\phi) = \bigg{|} \frac{\cos{\big(kY \cos{(\theta})/2\big)} - \cos{(kY/2})}{\sin{(\theta})} \bigg{|} ^2, &#10;    \label{eq:AntennaEquation}&#10;\end{equation*}&#10;&#10;\noindent&#10;where $k (= 2\pi/\lambda)$ is the phase constant, $Y = (1.4 \pi)$ is the antenna length and $\lambda=(1)$ is the wavelength. &#10;&#10;\noindent&#10;\newline&#10;Perturbations to model near-azimuthal symmetry:&#10;\begin{equation*}&#10;    \Tilde{r}{(\theta,\phi)} = \frac{1}{P} \sum_{i=1}^{P} D(\alpha_i,\beta_i) r (\theta,\phi),&#10;    \label{eq:R_rotated}&#10;\end{equation*}&#10;&#10;\noindent&#10;where $D$ is the Wigner rotation, $\alpha, \beta$ are the degrees of rotation in the interval $[0,\pi/6]$ and $P(=10)$ is the number of perturbations.&#10;&#10;\end{document}"/>
  <p:tag name="IGUANATEXSIZE" val="20"/>
  <p:tag name="IGUANATEXCURSOR" val="130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3472.066"/>
  <p:tag name="LATEXADDIN" val="\documentclass{article}&#10;\usepackage{amsmath}&#10;\pagestyle{empty}&#10;\begin{document}&#10;Plot of $f(\theta,\phi) = sin^2{\theta} \ cos(2\phi) $ over the surface of a unit sphere&#10;\end{document}"/>
  <p:tag name="IGUANATEXSIZE" val="20"/>
  <p:tag name="IGUANATEXCURSOR" val="121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3068.616"/>
  <p:tag name="LATEXADDIN" val="\documentclass{article}&#10;\usepackage{amsmath}&#10;\pagestyle{empty}&#10;\begin{document}&#10;&#10;\[ Y^m_\ell(\theta,\phi) \overset{\Delta}{=} N^m_\ell P^m_\ell (\cos{\theta}) e^{\iota m \phi}, \ N^m_\ell = \sqrt{\frac{2\ell+1}{4\pi}\frac{(\ell-m)!}{(\ell+m)!}}\]&#10;&#10;\end{document}"/>
  <p:tag name="IGUANATEXSIZE" val="20"/>
  <p:tag name="IGUANATEXCURSOR" val="238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3196.85"/>
  <p:tag name="LATEXADDIN" val="\documentclass{article}&#10;\usepackage{amsmath}&#10;\pagestyle{empty}&#10;\begin{document}&#10;Plot of $f(\theta,\phi) = Y^{3}_{10}(\theta,\phi)$ over the surface of a unit sphere&#10;\end{document}"/>
  <p:tag name="IGUANATEXSIZE" val="20"/>
  <p:tag name="IGUANATEXCURSOR" val="164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0.761"/>
  <p:tag name="ORIGINALWIDTH" val="3652.793"/>
  <p:tag name="LATEXADDIN" val="\documentclass{article}&#10;\usepackage[utf8]{inputenc}&#10;\usepackage[T1]{fontenc}&#10;\usepackage[brazil,english]{babel}&#10;\usepackage{graphicx}&#10;\usepackage{physics}&#10;\usepackage{amsfonts}&#10;\usepackage{listings}&#10;\usepackage{xcolor}&#10;\usepackage{blindtext}&#10;\usepackage{amsmath}&#10;\usepackage[parfill]{parskip}&#10;\usepackage{gensymb}&#10;&#10;\newcommand{\untsph}{\mathbb{S}^{2}} %unit sphere&#10;\newcommand{\bv}[1]{\boldsymbol{#1}}% bold symbol&#10;\newcommand{\lsph}{L^2(\untsph)}&#10;\newcommand{\inttheta}{\int_{\theta=0}^{\pi}}&#10;\newcommand{\intphi}{\int_{0}^{2\pi}}&#10;\newcommand{\unit}[1]{\bv{\hat{#1}}}&#10;\newcommand{\Yml}{\(Y^m_l\)}&#10;\newcommand{\Pml}{\(P^m_l\)}&#10;\newcommand{\Nml}{\(N^m_l\)}&#10;\newcommand{\definedas}{\overset{\Delta}{=}}&#10;\newcommand{\LsquareSsquare}{L^2(\mathbb{S}^2)}&#10;\newcommand{\fthetaphi}{f(\theta,\phi)}&#10;&#10;\newcommand{\innerp}[2]{\left \langle {#1} , {#2} \right \rangle}&#10;&#10;\begin{document}&#10;\thispagestyle{empty}&#10;Any signal \( f(\theta, \phi) \) can be expanded as&#10;\[ f(\theta, \phi) = \sum_{\ell=0}^{\infty} \sum_{m=-\ell}^{\ell} (f)^m_\ell Y^m_\ell (\theta, \phi) \]&#10;where &#10;\begin{align*}&#10;(f)^m_\ell \overset{\Delta}{=} \innerp{f}{Y^m_\ell} &amp;= \int_{\mathbb{S}^2} f(\hat{\textbf{\emph{u}}}) \ \overline{Y^m_\ell(\hat{\textbf{\emph{u}}})} \ ds(\hat{\textbf{\emph{u}}}) \\&#10;&amp; = \int_{0}^{2\pi}\int_{0}^{\pi}f(\theta,\phi) \ \overline{Y^m_\ell (\theta , \phi)} \ \sin{\theta} \ d \theta \ d \phi&#10;\end{align*}&#10;are the spherical harmonic coefficients.&#10;\end{document}"/>
  <p:tag name="IGUANATEXSIZE" val="20"/>
  <p:tag name="IGUANATEXCURSOR" val="1416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9.303"/>
  <p:tag name="ORIGINALWIDTH" val="4290.964"/>
  <p:tag name="LATEXADDIN" val="\documentclass{article}&#10;\usepackage{amsmath}&#10;\usepackage{amssymb}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noindent&#10;A spherical signal $f \in L^{2} (\untsph)$ is called band-limited to degree $L$ if $(f)^m_{\ell} = 0$ for $\ell \geq L$ and $|m| \leq \ell$, where&#10;&#10;\begin{equation*}&#10;    f(\theta, \phi) = &#10;    \sum_{\ell=0}^{L-1} \sum_{m=-\ell}^{\ell} (f)^m_{\ell} Y_{\ell}^{m}(\theta,\phi)&#10;    \label{eq:band_limited_signal}&#10;\end{equation*}&#10;&#10;\noindent&#10;is the synthesis equation and&#10;&#10;\begin{equation*}&#10;    \textbf{f} =    &#10;    \begin{bmatrix}&#10;        (f)^{0}_{0}, \ (f)^{-1}_{1}, \ (f)^{0}_{1}, \ (f)^{1}_{1}, \ ... \ , \ (f)^{(L-1)}_{(L-1)}&#10;    \end{bmatrix}^\top&#10;    \label{eq:flm_vector}&#10;\end{equation*}&#10;&#10;\noindent&#10;is the coefficient vector.&#10;&#10;\end{document}"/>
  <p:tag name="IGUANATEXSIZE" val="20"/>
  <p:tag name="IGUANATEXCURSOR" val="828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3.652"/>
  <p:tag name="ORIGINALWIDTH" val="4287.964"/>
  <p:tag name="LATEXADDIN" val="\documentclass{article}&#10;\usepackage{amsmath}&#10;\usepackage{amssymb}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noindent&#10;An axis-symmetric or azimuthally symmetric (AS) signal is one in which there is no dependence on the longitude, i.e. $f(\theta,\phi)=f(\theta)$&#10;&#10;\begin{equation*}&#10;    f(\theta, \phi) = &#10;    \sum_{\ell=0}^{L-1} \ (f)^{0}_{\ell} \ Y_{\ell}^{0}(\theta,\phi)&#10;    \label{eq:synth_az_sym}&#10;\end{equation*}&#10;&#10;\end{document}"/>
  <p:tag name="IGUANATEXSIZE" val="20"/>
  <p:tag name="IGUANATEXCURSOR" val="809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86.727"/>
  <p:tag name="ORIGINALWIDTH" val="4283.464"/>
  <p:tag name="LATEXADDIN" val="\documentclass{article}&#10;\usepackage{amsmath}&#10;\usepackage{amssymb}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noindent&#10;The rotational Hilbert Space $L^{2} (\mathbb{SO}(3))$ has a complete set of orthogonal bases, where&#10;&#10;\begin{equation*}&#10;    \Dlmm(\rho) \overset{\Delta}{=} e^{-im\phi} \ \dlmm (\vartheta) \ e^{-im\omega}, \ \rho \equiv (\varphi,\vartheta,\omega),&#10;    \label{eq:wigner_def}&#10;\end{equation*}&#10;&#10;\noindent&#10;are the Wigner-D functions, and&#10;&#10;\begin{equation*}&#10;    f(\rho) = \sum_{\ell=0}^{\infty} \sum_{m=-\ell}^{\ell} \sum_{m'=-\ell}^{\ell} \flmm \Dlmm (\rho)&#10;    \label{eq:wigner_synthesis}&#10;\end{equation*}&#10;&#10;\noindent&#10;is the rotational signal synthesized by the Wigner bases, and&#10;&#10;\begin{equation*}&#10;    \flmm \overset{\Delta}{=} \left( \frac{2\ell+1}{8\pi^2} \right) \int_{\mathbb{SO}(3)} f(\rho) \overline{\Dlmm(\rho)} \ d\rho&#10;    \label{eq:wigner_analysis}&#10;\end{equation*}&#10;&#10;\noindent&#10;are the rotational spectral coefficients.&#10;&#10;\end{document}"/>
  <p:tag name="IGUANATEXSIZE" val="20"/>
  <p:tag name="IGUANATEXCURSOR" val="1005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4.365"/>
  <p:tag name="ORIGINALWIDTH" val="2811.398"/>
  <p:tag name="LATEXADDIN" val="\documentclass{article}&#10;\usepackage{amsmath}&#10;\usepackage{amssymb}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begin{equation*}&#10;    f(\theta, \phi) = &#10;    \sum_{\ell=0}^{L-1} \sum_{m=-N}^{N} (f)_{\ell}^{m}\Yml,  \quad N=\min(\ell,M)&#10;    \label{eq:fthetaphisummationoverM}&#10;\end{equation*}&#10;&#10;\[&#10;\Yml = \widetilde{Y}_{\ell}^{m}(\theta) e^{-im\phi}&#10;\]&#10;&#10;\begin{equation*}&#10;G_{m}(\theta) = \int_{\phi=0}^{2\pi}f(\theta,\phi)e^{-im\phi}&#10;\label{eq:Fm}&#10;\end{equation*}&#10;&#10;\begin{equation*}&#10;    (f)_{\ell}^{m} = \int_{\theta=0}^{\pi} G_{m}(\theta) \widetilde{Y}_{\ell}^{m}(\theta) \sin{\theta} d\theta&#10;    \label{eq:forwardinGm}&#10;\end{equation*}&#10;&#10;\begin{equation*}&#10;    (f)_{\ell}^{m} = \sum_{i=0}^{L-1} G_{m}(\theta_i) \widetilde{Y}_{\ell}^{m}(\theta_i) w_{i} ,&#10;    \label{eq:forwardinGLsum}&#10;\end{equation*}&#10;&#10;\begin{equation*}&#10;    G_{m}(\theta) = 2\pi&#10;    \sum_{\ell=|m|}^{L-1} (f)_{\ell}^{m} \widetilde{Y}_{\ell}^{m}(\theta), |m|\le M&#10;    \label{eq:Fm2}&#10;\end{equation*}&#10;&#10;\begin{equation*}&#10;f(\theta,\phi) = \frac{1}{2\pi}\sum_{m=-M}^M  G_{m}(\theta) e^{im\phi}&#10;\label{eq:Invsrse_SHT}&#10;\end{equation*}&#10;&#10;\end{document}"/>
  <p:tag name="IGUANATEXSIZE" val="20"/>
  <p:tag name="IGUANATEXCURSOR" val="1519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4873beb7-5857-4685-be1f-d57550cc96cc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6292</TotalTime>
  <Words>1615</Words>
  <Application>Microsoft Office PowerPoint</Application>
  <PresentationFormat>Widescreen</PresentationFormat>
  <Paragraphs>193</Paragraphs>
  <Slides>48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Cambria Math</vt:lpstr>
      <vt:lpstr>Euphemia</vt:lpstr>
      <vt:lpstr>Plantagenet Cherokee</vt:lpstr>
      <vt:lpstr>Wingdings</vt:lpstr>
      <vt:lpstr>Academic Literature 16x9</vt:lpstr>
      <vt:lpstr>Development of order-limited samples on the sphere</vt:lpstr>
      <vt:lpstr>Contents</vt:lpstr>
      <vt:lpstr>Motivation</vt:lpstr>
      <vt:lpstr>Signals on Sphere</vt:lpstr>
      <vt:lpstr>Applications of Spherical Signal Processing</vt:lpstr>
      <vt:lpstr>Applications of Spherical Signal Processing</vt:lpstr>
      <vt:lpstr>Applications of Spherical Signal Processing</vt:lpstr>
      <vt:lpstr>Applications of Spherical Signal Processing</vt:lpstr>
      <vt:lpstr>Mathematical background</vt:lpstr>
      <vt:lpstr>The Spherical Coordinate System</vt:lpstr>
      <vt:lpstr>Functions on Sphere</vt:lpstr>
      <vt:lpstr>Spherical Harmonics</vt:lpstr>
      <vt:lpstr>Some examples of SH basis functions</vt:lpstr>
      <vt:lpstr>Spherical Harmonics Basis Function on Sphere</vt:lpstr>
      <vt:lpstr>Spherical Harmonics Basis Function on Sphere</vt:lpstr>
      <vt:lpstr>Spherical Harmonic Signal Expansion</vt:lpstr>
      <vt:lpstr>Band-limited Signals on the Sphere</vt:lpstr>
      <vt:lpstr>Azimuthally Symmetric Signals on the Sphere</vt:lpstr>
      <vt:lpstr>Wigner-D Functions</vt:lpstr>
      <vt:lpstr>Problem under consideration</vt:lpstr>
      <vt:lpstr>Problem Statement</vt:lpstr>
      <vt:lpstr>Literature Review</vt:lpstr>
      <vt:lpstr>Literature Review</vt:lpstr>
      <vt:lpstr>Proposed formulation</vt:lpstr>
      <vt:lpstr>Proposal Statement</vt:lpstr>
      <vt:lpstr>Order-limiting gauss-legendre samples</vt:lpstr>
      <vt:lpstr>Mathematical Formulation</vt:lpstr>
      <vt:lpstr>Algorithm (Forward)</vt:lpstr>
      <vt:lpstr>Algorithm (Inverse)</vt:lpstr>
      <vt:lpstr>Numerical Accuracy Analysis</vt:lpstr>
      <vt:lpstr>Application: Antenna Radiation Pattern</vt:lpstr>
      <vt:lpstr>PowerPoint Presentation</vt:lpstr>
      <vt:lpstr>Effective Order-limit</vt:lpstr>
      <vt:lpstr>Number of samples reduced</vt:lpstr>
      <vt:lpstr>Order-limiting optimal dimensionality samples</vt:lpstr>
      <vt:lpstr>Mathematical Formulation</vt:lpstr>
      <vt:lpstr>Mathematical Formulation (continued)</vt:lpstr>
      <vt:lpstr>Mathematical Formulation (continued)</vt:lpstr>
      <vt:lpstr>Algorithm (Forward)</vt:lpstr>
      <vt:lpstr>Algorithm (Inverse)</vt:lpstr>
      <vt:lpstr>Numerical Accuracy Analysis</vt:lpstr>
      <vt:lpstr>Application: Antenna Radiation Pattern</vt:lpstr>
      <vt:lpstr>PowerPoint Presentation</vt:lpstr>
      <vt:lpstr>Effective Order-limit</vt:lpstr>
      <vt:lpstr>Number of samples reduced</vt:lpstr>
      <vt:lpstr>summary</vt:lpstr>
      <vt:lpstr>Summary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– problem formulation</dc:title>
  <dc:creator>EE</dc:creator>
  <cp:lastModifiedBy>EE</cp:lastModifiedBy>
  <cp:revision>246</cp:revision>
  <dcterms:created xsi:type="dcterms:W3CDTF">2022-02-08T06:17:18Z</dcterms:created>
  <dcterms:modified xsi:type="dcterms:W3CDTF">2023-03-09T08:32:41Z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